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72" r:id="rId2"/>
    <p:sldMasterId id="2147483692" r:id="rId3"/>
  </p:sldMasterIdLst>
  <p:sldIdLst>
    <p:sldId id="256"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3" r:id="rId34"/>
    <p:sldId id="290" r:id="rId35"/>
    <p:sldId id="291" r:id="rId36"/>
    <p:sldId id="292" r:id="rId37"/>
    <p:sldId id="260" r:id="rId38"/>
  </p:sldIdLst>
  <p:sldSz cx="9906000" cy="6858000" type="A4"/>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6F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62" autoAdjust="0"/>
    <p:restoredTop sz="94660"/>
  </p:normalViewPr>
  <p:slideViewPr>
    <p:cSldViewPr snapToGrid="0">
      <p:cViewPr varScale="1">
        <p:scale>
          <a:sx n="72" d="100"/>
          <a:sy n="72" d="100"/>
        </p:scale>
        <p:origin x="810"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CEF957-A896-494E-A1E9-924B93AEEBE4}"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44982050-618E-4207-9AA1-84608E041D3E}">
      <dgm:prSet phldrT="[Text]"/>
      <dgm:spPr/>
      <dgm:t>
        <a:bodyPr/>
        <a:lstStyle/>
        <a:p>
          <a:r>
            <a:rPr lang="lt-LT" dirty="0"/>
            <a:t>Administracinės atitikties</a:t>
          </a:r>
          <a:endParaRPr lang="en-US" dirty="0"/>
        </a:p>
      </dgm:t>
    </dgm:pt>
    <dgm:pt modelId="{18535D06-3C92-41A6-9801-B21E637D6ACD}" type="parTrans" cxnId="{1BC0020E-B7B4-4D59-A2AA-E1AE1AA2AD1A}">
      <dgm:prSet/>
      <dgm:spPr/>
      <dgm:t>
        <a:bodyPr/>
        <a:lstStyle/>
        <a:p>
          <a:endParaRPr lang="en-US"/>
        </a:p>
      </dgm:t>
    </dgm:pt>
    <dgm:pt modelId="{B6CB6C46-766E-4E3F-8534-C42BFE9EB152}" type="sibTrans" cxnId="{1BC0020E-B7B4-4D59-A2AA-E1AE1AA2AD1A}">
      <dgm:prSet/>
      <dgm:spPr/>
      <dgm:t>
        <a:bodyPr/>
        <a:lstStyle/>
        <a:p>
          <a:endParaRPr lang="en-US"/>
        </a:p>
      </dgm:t>
    </dgm:pt>
    <dgm:pt modelId="{A579227F-BA78-4F20-8ABB-DCC334C8009C}">
      <dgm:prSet phldrT="[Text]"/>
      <dgm:spPr/>
      <dgm:t>
        <a:bodyPr/>
        <a:lstStyle/>
        <a:p>
          <a:r>
            <a:rPr lang="lt-LT" dirty="0"/>
            <a:t>Naudos ir kokybės</a:t>
          </a:r>
          <a:endParaRPr lang="en-US" dirty="0"/>
        </a:p>
      </dgm:t>
    </dgm:pt>
    <dgm:pt modelId="{DA1C7FA4-67D6-46EA-BE86-37F87302ED1D}" type="parTrans" cxnId="{E31001A2-4BFA-4C65-A659-77F2DB60993C}">
      <dgm:prSet/>
      <dgm:spPr/>
      <dgm:t>
        <a:bodyPr/>
        <a:lstStyle/>
        <a:p>
          <a:endParaRPr lang="en-US"/>
        </a:p>
      </dgm:t>
    </dgm:pt>
    <dgm:pt modelId="{89F67651-DFE9-44E3-A19F-9E3BEF2E5EA0}" type="sibTrans" cxnId="{E31001A2-4BFA-4C65-A659-77F2DB60993C}">
      <dgm:prSet/>
      <dgm:spPr/>
      <dgm:t>
        <a:bodyPr/>
        <a:lstStyle/>
        <a:p>
          <a:endParaRPr lang="en-US"/>
        </a:p>
      </dgm:t>
    </dgm:pt>
    <dgm:pt modelId="{7EFB4A64-97BC-474C-9051-0AF283CF1D5A}" type="pres">
      <dgm:prSet presAssocID="{D5CEF957-A896-494E-A1E9-924B93AEEBE4}" presName="diagram" presStyleCnt="0">
        <dgm:presLayoutVars>
          <dgm:dir/>
          <dgm:resizeHandles val="exact"/>
        </dgm:presLayoutVars>
      </dgm:prSet>
      <dgm:spPr/>
    </dgm:pt>
    <dgm:pt modelId="{95CFD88E-AAB2-4671-928F-BDA3467FE7E3}" type="pres">
      <dgm:prSet presAssocID="{44982050-618E-4207-9AA1-84608E041D3E}" presName="arrow" presStyleLbl="node1" presStyleIdx="0" presStyleCnt="2">
        <dgm:presLayoutVars>
          <dgm:bulletEnabled val="1"/>
        </dgm:presLayoutVars>
      </dgm:prSet>
      <dgm:spPr/>
    </dgm:pt>
    <dgm:pt modelId="{D6B2C3B9-7C20-4553-88D2-E9340945EE04}" type="pres">
      <dgm:prSet presAssocID="{A579227F-BA78-4F20-8ABB-DCC334C8009C}" presName="arrow" presStyleLbl="node1" presStyleIdx="1" presStyleCnt="2">
        <dgm:presLayoutVars>
          <dgm:bulletEnabled val="1"/>
        </dgm:presLayoutVars>
      </dgm:prSet>
      <dgm:spPr/>
    </dgm:pt>
  </dgm:ptLst>
  <dgm:cxnLst>
    <dgm:cxn modelId="{7082E3B8-CB1B-402D-A405-F331845E0301}" type="presOf" srcId="{A579227F-BA78-4F20-8ABB-DCC334C8009C}" destId="{D6B2C3B9-7C20-4553-88D2-E9340945EE04}" srcOrd="0" destOrd="0" presId="urn:microsoft.com/office/officeart/2005/8/layout/arrow5"/>
    <dgm:cxn modelId="{B5916D0E-30E2-47E2-99E0-336FB9AE2CDB}" type="presOf" srcId="{D5CEF957-A896-494E-A1E9-924B93AEEBE4}" destId="{7EFB4A64-97BC-474C-9051-0AF283CF1D5A}" srcOrd="0" destOrd="0" presId="urn:microsoft.com/office/officeart/2005/8/layout/arrow5"/>
    <dgm:cxn modelId="{E31001A2-4BFA-4C65-A659-77F2DB60993C}" srcId="{D5CEF957-A896-494E-A1E9-924B93AEEBE4}" destId="{A579227F-BA78-4F20-8ABB-DCC334C8009C}" srcOrd="1" destOrd="0" parTransId="{DA1C7FA4-67D6-46EA-BE86-37F87302ED1D}" sibTransId="{89F67651-DFE9-44E3-A19F-9E3BEF2E5EA0}"/>
    <dgm:cxn modelId="{1BC0020E-B7B4-4D59-A2AA-E1AE1AA2AD1A}" srcId="{D5CEF957-A896-494E-A1E9-924B93AEEBE4}" destId="{44982050-618E-4207-9AA1-84608E041D3E}" srcOrd="0" destOrd="0" parTransId="{18535D06-3C92-41A6-9801-B21E637D6ACD}" sibTransId="{B6CB6C46-766E-4E3F-8534-C42BFE9EB152}"/>
    <dgm:cxn modelId="{A427740E-B2A6-4FB8-8BD8-C62FEACAB9FC}" type="presOf" srcId="{44982050-618E-4207-9AA1-84608E041D3E}" destId="{95CFD88E-AAB2-4671-928F-BDA3467FE7E3}" srcOrd="0" destOrd="0" presId="urn:microsoft.com/office/officeart/2005/8/layout/arrow5"/>
    <dgm:cxn modelId="{0FDE4896-A751-4B34-BBC1-4C8610D4BEF4}" type="presParOf" srcId="{7EFB4A64-97BC-474C-9051-0AF283CF1D5A}" destId="{95CFD88E-AAB2-4671-928F-BDA3467FE7E3}" srcOrd="0" destOrd="0" presId="urn:microsoft.com/office/officeart/2005/8/layout/arrow5"/>
    <dgm:cxn modelId="{4B1D31BF-7BD5-4AD6-B6D4-8F0F7D6D363C}" type="presParOf" srcId="{7EFB4A64-97BC-474C-9051-0AF283CF1D5A}" destId="{D6B2C3B9-7C20-4553-88D2-E9340945EE04}"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CFD88E-AAB2-4671-928F-BDA3467FE7E3}">
      <dsp:nvSpPr>
        <dsp:cNvPr id="0" name=""/>
        <dsp:cNvSpPr/>
      </dsp:nvSpPr>
      <dsp:spPr>
        <a:xfrm rot="16200000">
          <a:off x="717" y="157750"/>
          <a:ext cx="3797642" cy="3797642"/>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lt-LT" sz="3200" kern="1200" dirty="0"/>
            <a:t>Administracinės atitikties</a:t>
          </a:r>
          <a:endParaRPr lang="en-US" sz="3200" kern="1200" dirty="0"/>
        </a:p>
      </dsp:txBody>
      <dsp:txXfrm rot="5400000">
        <a:off x="717" y="1107160"/>
        <a:ext cx="3133055" cy="1898821"/>
      </dsp:txXfrm>
    </dsp:sp>
    <dsp:sp modelId="{D6B2C3B9-7C20-4553-88D2-E9340945EE04}">
      <dsp:nvSpPr>
        <dsp:cNvPr id="0" name=""/>
        <dsp:cNvSpPr/>
      </dsp:nvSpPr>
      <dsp:spPr>
        <a:xfrm rot="5400000">
          <a:off x="4002614" y="157750"/>
          <a:ext cx="3797642" cy="3797642"/>
        </a:xfrm>
        <a:prstGeom prst="downArrow">
          <a:avLst>
            <a:gd name="adj1" fmla="val 50000"/>
            <a:gd name="adj2" fmla="val 3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lt-LT" sz="3200" kern="1200" dirty="0"/>
            <a:t>Naudos ir kokybės</a:t>
          </a:r>
          <a:endParaRPr lang="en-US" sz="3200" kern="1200" dirty="0"/>
        </a:p>
      </dsp:txBody>
      <dsp:txXfrm rot="-5400000">
        <a:off x="4667201" y="1107161"/>
        <a:ext cx="3133055" cy="1898821"/>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04862" y="2115239"/>
            <a:ext cx="3950018" cy="367188"/>
          </a:xfrm>
          <a:prstGeom prst="rect">
            <a:avLst/>
          </a:prstGeo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Paan</a:t>
            </a:r>
            <a:r>
              <a:rPr lang="lt-LT" dirty="0" err="1"/>
              <a:t>traštė</a:t>
            </a:r>
            <a:endParaRPr lang="en-US" dirty="0"/>
          </a:p>
        </p:txBody>
      </p:sp>
      <p:sp>
        <p:nvSpPr>
          <p:cNvPr id="7" name="Title 6"/>
          <p:cNvSpPr>
            <a:spLocks noGrp="1"/>
          </p:cNvSpPr>
          <p:nvPr>
            <p:ph type="title" hasCustomPrompt="1"/>
          </p:nvPr>
        </p:nvSpPr>
        <p:spPr>
          <a:xfrm>
            <a:off x="804863" y="1190759"/>
            <a:ext cx="4666368" cy="1108074"/>
          </a:xfrm>
        </p:spPr>
        <p:txBody>
          <a:bodyPr/>
          <a:lstStyle>
            <a:lvl1pPr>
              <a:defRPr/>
            </a:lvl1pPr>
          </a:lstStyle>
          <a:p>
            <a:r>
              <a:rPr lang="en-US" dirty="0"/>
              <a:t>P</a:t>
            </a:r>
            <a:r>
              <a:rPr lang="lt-LT" dirty="0" err="1"/>
              <a:t>ristatymo</a:t>
            </a:r>
            <a:r>
              <a:rPr lang="lt-LT" dirty="0"/>
              <a:t> p</a:t>
            </a:r>
            <a:r>
              <a:rPr lang="en-US" dirty="0" err="1"/>
              <a:t>avadinimas</a:t>
            </a:r>
            <a:br>
              <a:rPr lang="lt-LT" dirty="0"/>
            </a:br>
            <a:endParaRPr lang="lt-LT" dirty="0"/>
          </a:p>
        </p:txBody>
      </p:sp>
    </p:spTree>
    <p:extLst>
      <p:ext uri="{BB962C8B-B14F-4D97-AF65-F5344CB8AC3E}">
        <p14:creationId xmlns:p14="http://schemas.microsoft.com/office/powerpoint/2010/main" val="51802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straipos skaidrė">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lvl1pPr>
              <a:defRPr baseline="0"/>
            </a:lvl1pPr>
          </a:lstStyle>
          <a:p>
            <a:r>
              <a:rPr lang="en-US" dirty="0" err="1"/>
              <a:t>Temos</a:t>
            </a:r>
            <a:r>
              <a:rPr lang="en-US" dirty="0"/>
              <a:t> </a:t>
            </a:r>
            <a:r>
              <a:rPr lang="en-US" dirty="0" err="1"/>
              <a:t>pavadinimas</a:t>
            </a:r>
            <a:endParaRPr lang="lt-LT" dirty="0"/>
          </a:p>
        </p:txBody>
      </p:sp>
      <p:sp>
        <p:nvSpPr>
          <p:cNvPr id="9" name="Text Placeholder 8"/>
          <p:cNvSpPr>
            <a:spLocks noGrp="1"/>
          </p:cNvSpPr>
          <p:nvPr>
            <p:ph type="body" sz="quarter" idx="10" hasCustomPrompt="1"/>
          </p:nvPr>
        </p:nvSpPr>
        <p:spPr>
          <a:xfrm>
            <a:off x="681039" y="1320800"/>
            <a:ext cx="8543925" cy="3352800"/>
          </a:xfrm>
        </p:spPr>
        <p:txBody>
          <a:bodyPr/>
          <a:lstStyle>
            <a:lvl1pPr marL="0" indent="0">
              <a:buNone/>
              <a:defRPr/>
            </a:lvl1pPr>
            <a:lvl2pPr marL="457200" indent="0">
              <a:buNone/>
              <a:defRPr baseline="0"/>
            </a:lvl2pPr>
          </a:lstStyle>
          <a:p>
            <a:pPr defTabSz="496888" fontAlgn="base">
              <a:spcBef>
                <a:spcPct val="0"/>
              </a:spcBef>
              <a:spcAft>
                <a:spcPct val="0"/>
              </a:spcAft>
            </a:pPr>
            <a:r>
              <a:rPr lang="lt-LT" altLang="lt-LT" sz="1800" dirty="0">
                <a:solidFill>
                  <a:srgbClr val="767676"/>
                </a:solidFill>
                <a:latin typeface="Calibri" pitchFamily="34" charset="0"/>
                <a:ea typeface="MS PGothic" pitchFamily="34" charset="-128"/>
              </a:rPr>
              <a:t>Tekstas</a:t>
            </a:r>
          </a:p>
          <a:p>
            <a:pPr defTabSz="496888" fontAlgn="base">
              <a:spcBef>
                <a:spcPct val="0"/>
              </a:spcBef>
              <a:spcAft>
                <a:spcPct val="0"/>
              </a:spcAft>
            </a:pPr>
            <a:endParaRPr lang="lt-LT" altLang="lt-LT" sz="1800" dirty="0">
              <a:solidFill>
                <a:srgbClr val="767676"/>
              </a:solidFill>
              <a:latin typeface="Calibri" pitchFamily="34" charset="0"/>
              <a:ea typeface="MS PGothic" pitchFamily="34" charset="-128"/>
            </a:endParaRPr>
          </a:p>
          <a:p>
            <a:pPr defTabSz="496888" fontAlgn="base">
              <a:spcBef>
                <a:spcPct val="0"/>
              </a:spcBef>
              <a:spcAft>
                <a:spcPct val="0"/>
              </a:spcAft>
            </a:pPr>
            <a:r>
              <a:rPr lang="en-US" altLang="lt-LT" sz="1800" dirty="0" err="1">
                <a:solidFill>
                  <a:srgbClr val="767676"/>
                </a:solidFill>
                <a:latin typeface="Calibri" pitchFamily="34" charset="0"/>
                <a:ea typeface="MS PGothic" pitchFamily="34" charset="-128"/>
              </a:rPr>
              <a:t>Šrifto</a:t>
            </a:r>
            <a:r>
              <a:rPr lang="en-US" altLang="lt-LT" sz="1800" dirty="0">
                <a:solidFill>
                  <a:srgbClr val="767676"/>
                </a:solidFill>
                <a:latin typeface="Calibri" pitchFamily="34" charset="0"/>
                <a:ea typeface="MS PGothic" pitchFamily="34" charset="-128"/>
              </a:rPr>
              <a:t> </a:t>
            </a:r>
            <a:r>
              <a:rPr lang="en-US" altLang="lt-LT" sz="1800" dirty="0" err="1">
                <a:solidFill>
                  <a:srgbClr val="767676"/>
                </a:solidFill>
                <a:latin typeface="Calibri" pitchFamily="34" charset="0"/>
                <a:ea typeface="MS PGothic" pitchFamily="34" charset="-128"/>
              </a:rPr>
              <a:t>dydžiai</a:t>
            </a:r>
            <a:r>
              <a:rPr lang="en-US" altLang="lt-LT" sz="1800" dirty="0">
                <a:solidFill>
                  <a:srgbClr val="767676"/>
                </a:solidFill>
                <a:latin typeface="Calibri" pitchFamily="34" charset="0"/>
                <a:ea typeface="MS PGothic" pitchFamily="34" charset="-128"/>
              </a:rPr>
              <a:t>:</a:t>
            </a:r>
          </a:p>
          <a:p>
            <a:pPr defTabSz="496888" fontAlgn="base">
              <a:spcBef>
                <a:spcPct val="0"/>
              </a:spcBef>
              <a:spcAft>
                <a:spcPct val="0"/>
              </a:spcAft>
            </a:pPr>
            <a:r>
              <a:rPr lang="en-US" altLang="lt-LT" sz="1800" dirty="0">
                <a:solidFill>
                  <a:srgbClr val="767676"/>
                </a:solidFill>
                <a:latin typeface="Calibri" pitchFamily="34" charset="0"/>
                <a:ea typeface="MS PGothic" pitchFamily="34" charset="-128"/>
              </a:rPr>
              <a:t>-</a:t>
            </a:r>
            <a:r>
              <a:rPr lang="en-US" altLang="lt-LT" sz="1800" dirty="0" err="1">
                <a:solidFill>
                  <a:srgbClr val="767676"/>
                </a:solidFill>
                <a:latin typeface="Calibri" pitchFamily="34" charset="0"/>
                <a:ea typeface="MS PGothic" pitchFamily="34" charset="-128"/>
              </a:rPr>
              <a:t>pavadinimui</a:t>
            </a:r>
            <a:r>
              <a:rPr lang="en-US" altLang="lt-LT" sz="1800" dirty="0">
                <a:solidFill>
                  <a:srgbClr val="767676"/>
                </a:solidFill>
                <a:latin typeface="Calibri" pitchFamily="34" charset="0"/>
                <a:ea typeface="MS PGothic" pitchFamily="34" charset="-128"/>
              </a:rPr>
              <a:t>/</a:t>
            </a:r>
            <a:r>
              <a:rPr lang="en-US" altLang="lt-LT" sz="1800" dirty="0" err="1">
                <a:solidFill>
                  <a:srgbClr val="767676"/>
                </a:solidFill>
                <a:latin typeface="Calibri" pitchFamily="34" charset="0"/>
                <a:ea typeface="MS PGothic" pitchFamily="34" charset="-128"/>
              </a:rPr>
              <a:t>temai</a:t>
            </a:r>
            <a:r>
              <a:rPr lang="en-US" altLang="lt-LT" sz="1800" dirty="0">
                <a:solidFill>
                  <a:srgbClr val="767676"/>
                </a:solidFill>
                <a:latin typeface="Calibri" pitchFamily="34" charset="0"/>
                <a:ea typeface="MS PGothic" pitchFamily="34" charset="-128"/>
              </a:rPr>
              <a:t> – Calibri Bold 24pt.</a:t>
            </a:r>
          </a:p>
          <a:p>
            <a:pPr defTabSz="496888" fontAlgn="base">
              <a:spcBef>
                <a:spcPct val="0"/>
              </a:spcBef>
              <a:spcAft>
                <a:spcPct val="0"/>
              </a:spcAft>
            </a:pPr>
            <a:r>
              <a:rPr lang="en-US" altLang="lt-LT" sz="1800" dirty="0">
                <a:solidFill>
                  <a:srgbClr val="767676"/>
                </a:solidFill>
                <a:latin typeface="Calibri" pitchFamily="34" charset="0"/>
                <a:ea typeface="MS PGothic" pitchFamily="34" charset="-128"/>
              </a:rPr>
              <a:t>-</a:t>
            </a:r>
            <a:r>
              <a:rPr lang="en-US" altLang="lt-LT" sz="1800" dirty="0" err="1">
                <a:solidFill>
                  <a:srgbClr val="767676"/>
                </a:solidFill>
                <a:latin typeface="Calibri" pitchFamily="34" charset="0"/>
                <a:ea typeface="MS PGothic" pitchFamily="34" charset="-128"/>
              </a:rPr>
              <a:t>teksto</a:t>
            </a:r>
            <a:r>
              <a:rPr lang="en-US" altLang="lt-LT" sz="1800" dirty="0">
                <a:solidFill>
                  <a:srgbClr val="767676"/>
                </a:solidFill>
                <a:latin typeface="Calibri" pitchFamily="34" charset="0"/>
                <a:ea typeface="MS PGothic" pitchFamily="34" charset="-128"/>
              </a:rPr>
              <a:t> </a:t>
            </a:r>
            <a:r>
              <a:rPr lang="en-US" altLang="lt-LT" sz="1800" dirty="0" err="1">
                <a:solidFill>
                  <a:srgbClr val="767676"/>
                </a:solidFill>
                <a:latin typeface="Calibri" pitchFamily="34" charset="0"/>
                <a:ea typeface="MS PGothic" pitchFamily="34" charset="-128"/>
              </a:rPr>
              <a:t>rašymui</a:t>
            </a:r>
            <a:r>
              <a:rPr lang="en-US" altLang="lt-LT" sz="1800" dirty="0">
                <a:solidFill>
                  <a:srgbClr val="767676"/>
                </a:solidFill>
                <a:latin typeface="Calibri" pitchFamily="34" charset="0"/>
                <a:ea typeface="MS PGothic" pitchFamily="34" charset="-128"/>
              </a:rPr>
              <a:t> – Calibri Normal 18pt.</a:t>
            </a:r>
          </a:p>
        </p:txBody>
      </p:sp>
    </p:spTree>
    <p:extLst>
      <p:ext uri="{BB962C8B-B14F-4D97-AF65-F5344CB8AC3E}">
        <p14:creationId xmlns:p14="http://schemas.microsoft.com/office/powerpoint/2010/main" val="119029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eksto stulpeliai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Temos</a:t>
            </a:r>
            <a:r>
              <a:rPr lang="en-US" dirty="0"/>
              <a:t> </a:t>
            </a:r>
            <a:r>
              <a:rPr lang="en-US" dirty="0" err="1"/>
              <a:t>pavadinimas</a:t>
            </a:r>
            <a:endParaRPr lang="lt-LT" dirty="0"/>
          </a:p>
        </p:txBody>
      </p:sp>
      <p:sp>
        <p:nvSpPr>
          <p:cNvPr id="3" name="Content Placeholder 2"/>
          <p:cNvSpPr>
            <a:spLocks noGrp="1"/>
          </p:cNvSpPr>
          <p:nvPr>
            <p:ph sz="half" idx="1" hasCustomPrompt="1"/>
          </p:nvPr>
        </p:nvSpPr>
        <p:spPr>
          <a:xfrm>
            <a:off x="681037" y="1224492"/>
            <a:ext cx="4189413" cy="4351338"/>
          </a:xfrm>
        </p:spPr>
        <p:txBody>
          <a:bodyPr/>
          <a:lstStyle>
            <a:lvl1pPr>
              <a:defRPr/>
            </a:lvl1pPr>
            <a:lvl2pPr>
              <a:defRPr/>
            </a:lvl2pPr>
          </a:lstStyle>
          <a:p>
            <a:pPr lvl="0"/>
            <a:r>
              <a:rPr lang="en-US" dirty="0" err="1"/>
              <a:t>Tekstas</a:t>
            </a:r>
            <a:endParaRPr lang="en-US" dirty="0"/>
          </a:p>
          <a:p>
            <a:pPr lvl="1"/>
            <a:r>
              <a:rPr lang="en-US" dirty="0" err="1"/>
              <a:t>Tekstas</a:t>
            </a:r>
            <a:endParaRPr lang="en-US" dirty="0"/>
          </a:p>
          <a:p>
            <a:pPr lvl="2"/>
            <a:r>
              <a:rPr lang="en-US" dirty="0" err="1"/>
              <a:t>Tekstas</a:t>
            </a:r>
            <a:endParaRPr lang="en-US" dirty="0"/>
          </a:p>
          <a:p>
            <a:pPr lvl="3"/>
            <a:r>
              <a:rPr lang="en-US" dirty="0" err="1"/>
              <a:t>Tekstas</a:t>
            </a:r>
            <a:endParaRPr lang="en-US" dirty="0"/>
          </a:p>
          <a:p>
            <a:pPr lvl="4"/>
            <a:r>
              <a:rPr lang="en-US" dirty="0" err="1"/>
              <a:t>Tekstas</a:t>
            </a:r>
            <a:endParaRPr lang="lt-LT" dirty="0"/>
          </a:p>
        </p:txBody>
      </p:sp>
      <p:sp>
        <p:nvSpPr>
          <p:cNvPr id="4" name="Content Placeholder 3"/>
          <p:cNvSpPr>
            <a:spLocks noGrp="1"/>
          </p:cNvSpPr>
          <p:nvPr>
            <p:ph sz="half" idx="2" hasCustomPrompt="1"/>
          </p:nvPr>
        </p:nvSpPr>
        <p:spPr>
          <a:xfrm>
            <a:off x="5035551" y="1224492"/>
            <a:ext cx="4189413" cy="4351338"/>
          </a:xfrm>
        </p:spPr>
        <p:txBody>
          <a:bodyPr/>
          <a:lstStyle/>
          <a:p>
            <a:pPr lvl="0"/>
            <a:r>
              <a:rPr lang="en-US" dirty="0" err="1"/>
              <a:t>Tekstas</a:t>
            </a:r>
            <a:endParaRPr lang="en-US" dirty="0"/>
          </a:p>
          <a:p>
            <a:pPr lvl="1"/>
            <a:r>
              <a:rPr lang="en-US" dirty="0" err="1"/>
              <a:t>Tekstas</a:t>
            </a:r>
            <a:endParaRPr lang="en-US" dirty="0"/>
          </a:p>
          <a:p>
            <a:pPr lvl="2"/>
            <a:r>
              <a:rPr lang="en-US" dirty="0" err="1"/>
              <a:t>Tekstas</a:t>
            </a:r>
            <a:endParaRPr lang="en-US" dirty="0"/>
          </a:p>
          <a:p>
            <a:pPr lvl="3"/>
            <a:r>
              <a:rPr lang="en-US" dirty="0" err="1"/>
              <a:t>Tekstas</a:t>
            </a:r>
            <a:endParaRPr lang="en-US" dirty="0"/>
          </a:p>
          <a:p>
            <a:pPr lvl="4"/>
            <a:r>
              <a:rPr lang="en-US" dirty="0" err="1"/>
              <a:t>Tekstas</a:t>
            </a:r>
            <a:endParaRPr lang="lt-LT" dirty="0"/>
          </a:p>
        </p:txBody>
      </p:sp>
    </p:spTree>
    <p:extLst>
      <p:ext uri="{BB962C8B-B14F-4D97-AF65-F5344CB8AC3E}">
        <p14:creationId xmlns:p14="http://schemas.microsoft.com/office/powerpoint/2010/main" val="156869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otraukų skaidrė">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681038" y="1109134"/>
            <a:ext cx="4596075" cy="2967038"/>
          </a:xfrm>
        </p:spPr>
        <p:txBody>
          <a:bodyPr/>
          <a:lstStyle>
            <a:lvl1pPr marL="0" indent="0">
              <a:buNone/>
              <a:defRPr/>
            </a:lvl1pPr>
          </a:lstStyle>
          <a:p>
            <a:r>
              <a:rPr lang="en-US" dirty="0" err="1"/>
              <a:t>Nuotrauka</a:t>
            </a:r>
            <a:endParaRPr lang="lt-LT" dirty="0"/>
          </a:p>
        </p:txBody>
      </p:sp>
      <p:sp>
        <p:nvSpPr>
          <p:cNvPr id="9" name="Picture Placeholder 8"/>
          <p:cNvSpPr>
            <a:spLocks noGrp="1"/>
          </p:cNvSpPr>
          <p:nvPr>
            <p:ph type="pic" sz="quarter" idx="14" hasCustomPrompt="1"/>
          </p:nvPr>
        </p:nvSpPr>
        <p:spPr>
          <a:xfrm>
            <a:off x="5413933" y="1109134"/>
            <a:ext cx="3811032" cy="4216078"/>
          </a:xfrm>
        </p:spPr>
        <p:txBody>
          <a:bodyPr/>
          <a:lstStyle>
            <a:lvl1pPr marL="0" indent="0">
              <a:buNone/>
              <a:defRPr/>
            </a:lvl1pPr>
          </a:lstStyle>
          <a:p>
            <a:r>
              <a:rPr lang="en-US" dirty="0" err="1"/>
              <a:t>Nuotrauka</a:t>
            </a:r>
            <a:endParaRPr lang="lt-LT" dirty="0"/>
          </a:p>
        </p:txBody>
      </p:sp>
      <p:sp>
        <p:nvSpPr>
          <p:cNvPr id="11" name="Picture Placeholder 10"/>
          <p:cNvSpPr>
            <a:spLocks noGrp="1"/>
          </p:cNvSpPr>
          <p:nvPr>
            <p:ph type="pic" sz="quarter" idx="15" hasCustomPrompt="1"/>
          </p:nvPr>
        </p:nvSpPr>
        <p:spPr>
          <a:xfrm>
            <a:off x="681037" y="4237782"/>
            <a:ext cx="4607083" cy="2337435"/>
          </a:xfrm>
        </p:spPr>
        <p:txBody>
          <a:bodyPr/>
          <a:lstStyle>
            <a:lvl1pPr marL="0" indent="0">
              <a:buNone/>
              <a:defRPr/>
            </a:lvl1pPr>
          </a:lstStyle>
          <a:p>
            <a:r>
              <a:rPr lang="en-US" dirty="0" err="1"/>
              <a:t>Nuotrauka</a:t>
            </a:r>
            <a:endParaRPr lang="lt-LT" dirty="0"/>
          </a:p>
        </p:txBody>
      </p:sp>
      <p:sp>
        <p:nvSpPr>
          <p:cNvPr id="12" name="Title 11"/>
          <p:cNvSpPr>
            <a:spLocks noGrp="1"/>
          </p:cNvSpPr>
          <p:nvPr>
            <p:ph type="title" hasCustomPrompt="1"/>
          </p:nvPr>
        </p:nvSpPr>
        <p:spPr/>
        <p:txBody>
          <a:bodyPr/>
          <a:lstStyle/>
          <a:p>
            <a:r>
              <a:rPr lang="en-US" dirty="0" err="1"/>
              <a:t>Temos</a:t>
            </a:r>
            <a:r>
              <a:rPr lang="en-US" dirty="0"/>
              <a:t> </a:t>
            </a:r>
            <a:r>
              <a:rPr lang="en-US" dirty="0" err="1"/>
              <a:t>pavadinimas</a:t>
            </a:r>
            <a:endParaRPr lang="lt-LT" dirty="0"/>
          </a:p>
        </p:txBody>
      </p:sp>
    </p:spTree>
    <p:extLst>
      <p:ext uri="{BB962C8B-B14F-4D97-AF65-F5344CB8AC3E}">
        <p14:creationId xmlns:p14="http://schemas.microsoft.com/office/powerpoint/2010/main" val="38053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Temos</a:t>
            </a:r>
            <a:r>
              <a:rPr lang="en-US" dirty="0"/>
              <a:t> </a:t>
            </a:r>
            <a:r>
              <a:rPr lang="en-US" dirty="0" err="1"/>
              <a:t>pavadinimas</a:t>
            </a:r>
            <a:endParaRPr lang="lt-LT" dirty="0"/>
          </a:p>
        </p:txBody>
      </p:sp>
      <p:sp>
        <p:nvSpPr>
          <p:cNvPr id="7" name="Chart Placeholder 6"/>
          <p:cNvSpPr>
            <a:spLocks noGrp="1"/>
          </p:cNvSpPr>
          <p:nvPr>
            <p:ph type="chart" sz="quarter" idx="13" hasCustomPrompt="1"/>
          </p:nvPr>
        </p:nvSpPr>
        <p:spPr>
          <a:xfrm>
            <a:off x="681039" y="2162707"/>
            <a:ext cx="8543925" cy="3494087"/>
          </a:xfrm>
        </p:spPr>
        <p:txBody>
          <a:bodyPr/>
          <a:lstStyle>
            <a:lvl1pPr marL="0" indent="0" algn="l">
              <a:buNone/>
              <a:defRPr/>
            </a:lvl1pPr>
          </a:lstStyle>
          <a:p>
            <a:r>
              <a:rPr lang="en-US" dirty="0" err="1"/>
              <a:t>Grafikas</a:t>
            </a:r>
            <a:endParaRPr lang="lt-LT" dirty="0"/>
          </a:p>
        </p:txBody>
      </p:sp>
      <p:sp>
        <p:nvSpPr>
          <p:cNvPr id="9" name="Text Placeholder 8"/>
          <p:cNvSpPr>
            <a:spLocks noGrp="1"/>
          </p:cNvSpPr>
          <p:nvPr>
            <p:ph type="body" sz="quarter" idx="14" hasCustomPrompt="1"/>
          </p:nvPr>
        </p:nvSpPr>
        <p:spPr>
          <a:xfrm>
            <a:off x="681038" y="1379009"/>
            <a:ext cx="6935920" cy="538162"/>
          </a:xfrm>
        </p:spPr>
        <p:txBody>
          <a:bodyPr/>
          <a:lstStyle>
            <a:lvl1pPr marL="0" indent="0">
              <a:buNone/>
              <a:defRPr/>
            </a:lvl1pPr>
          </a:lstStyle>
          <a:p>
            <a:pPr lvl="0"/>
            <a:r>
              <a:rPr lang="en-US" dirty="0" err="1"/>
              <a:t>Tekstas</a:t>
            </a:r>
            <a:r>
              <a:rPr lang="en-US" dirty="0"/>
              <a:t> </a:t>
            </a:r>
            <a:endParaRPr lang="lt-LT" dirty="0"/>
          </a:p>
        </p:txBody>
      </p:sp>
    </p:spTree>
    <p:extLst>
      <p:ext uri="{BB962C8B-B14F-4D97-AF65-F5344CB8AC3E}">
        <p14:creationId xmlns:p14="http://schemas.microsoft.com/office/powerpoint/2010/main" val="386719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o ir nuotrauko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Temos</a:t>
            </a:r>
            <a:r>
              <a:rPr lang="en-US" dirty="0"/>
              <a:t> </a:t>
            </a:r>
            <a:r>
              <a:rPr lang="en-US" dirty="0" err="1"/>
              <a:t>pavadinimas</a:t>
            </a:r>
            <a:endParaRPr lang="lt-LT" dirty="0"/>
          </a:p>
        </p:txBody>
      </p:sp>
      <p:sp>
        <p:nvSpPr>
          <p:cNvPr id="7" name="Picture Placeholder 6"/>
          <p:cNvSpPr>
            <a:spLocks noGrp="1"/>
          </p:cNvSpPr>
          <p:nvPr>
            <p:ph type="pic" sz="quarter" idx="13" hasCustomPrompt="1"/>
          </p:nvPr>
        </p:nvSpPr>
        <p:spPr>
          <a:xfrm>
            <a:off x="3851302" y="1227772"/>
            <a:ext cx="5373662" cy="4351761"/>
          </a:xfrm>
        </p:spPr>
        <p:txBody>
          <a:bodyPr/>
          <a:lstStyle>
            <a:lvl1pPr marL="0" indent="0">
              <a:buNone/>
              <a:defRPr/>
            </a:lvl1pPr>
          </a:lstStyle>
          <a:p>
            <a:r>
              <a:rPr lang="en-US" dirty="0" err="1"/>
              <a:t>Nuotrauka</a:t>
            </a:r>
            <a:endParaRPr lang="lt-LT" dirty="0"/>
          </a:p>
        </p:txBody>
      </p:sp>
      <p:sp>
        <p:nvSpPr>
          <p:cNvPr id="9" name="Text Placeholder 8"/>
          <p:cNvSpPr>
            <a:spLocks noGrp="1"/>
          </p:cNvSpPr>
          <p:nvPr>
            <p:ph type="body" sz="quarter" idx="14" hasCustomPrompt="1"/>
          </p:nvPr>
        </p:nvSpPr>
        <p:spPr>
          <a:xfrm>
            <a:off x="681039" y="1227141"/>
            <a:ext cx="2906448" cy="4910137"/>
          </a:xfrm>
        </p:spPr>
        <p:txBody>
          <a:bodyPr/>
          <a:lstStyle/>
          <a:p>
            <a:pPr lvl="0"/>
            <a:r>
              <a:rPr lang="en-US" dirty="0" err="1"/>
              <a:t>Tekstas</a:t>
            </a:r>
            <a:endParaRPr lang="en-US" dirty="0"/>
          </a:p>
          <a:p>
            <a:pPr lvl="1"/>
            <a:r>
              <a:rPr lang="en-US" dirty="0" err="1"/>
              <a:t>Tekstas</a:t>
            </a:r>
            <a:endParaRPr lang="en-US" dirty="0"/>
          </a:p>
          <a:p>
            <a:pPr lvl="2"/>
            <a:r>
              <a:rPr lang="en-US" dirty="0" err="1"/>
              <a:t>Tekstas</a:t>
            </a:r>
            <a:endParaRPr lang="en-US" dirty="0"/>
          </a:p>
          <a:p>
            <a:pPr lvl="3"/>
            <a:r>
              <a:rPr lang="en-US" dirty="0" err="1"/>
              <a:t>Tekstas</a:t>
            </a:r>
            <a:endParaRPr lang="en-US" dirty="0"/>
          </a:p>
          <a:p>
            <a:pPr lvl="4"/>
            <a:r>
              <a:rPr lang="en-US" dirty="0" err="1"/>
              <a:t>Tekstas</a:t>
            </a:r>
            <a:endParaRPr lang="lt-LT" dirty="0"/>
          </a:p>
        </p:txBody>
      </p:sp>
    </p:spTree>
    <p:extLst>
      <p:ext uri="{BB962C8B-B14F-4D97-AF65-F5344CB8AC3E}">
        <p14:creationId xmlns:p14="http://schemas.microsoft.com/office/powerpoint/2010/main" val="335351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Temos</a:t>
            </a:r>
            <a:r>
              <a:rPr lang="en-US" dirty="0"/>
              <a:t> </a:t>
            </a:r>
            <a:r>
              <a:rPr lang="en-US" dirty="0" err="1"/>
              <a:t>pavadinimas</a:t>
            </a:r>
            <a:endParaRPr lang="lt-LT" dirty="0"/>
          </a:p>
        </p:txBody>
      </p:sp>
      <p:sp>
        <p:nvSpPr>
          <p:cNvPr id="7" name="Chart Placeholder 6"/>
          <p:cNvSpPr>
            <a:spLocks noGrp="1"/>
          </p:cNvSpPr>
          <p:nvPr>
            <p:ph type="chart" sz="quarter" idx="13" hasCustomPrompt="1"/>
          </p:nvPr>
        </p:nvSpPr>
        <p:spPr>
          <a:xfrm>
            <a:off x="681039" y="2306641"/>
            <a:ext cx="6922161" cy="3494087"/>
          </a:xfrm>
        </p:spPr>
        <p:txBody>
          <a:bodyPr/>
          <a:lstStyle>
            <a:lvl1pPr marL="0" indent="0" algn="l">
              <a:buNone/>
              <a:defRPr/>
            </a:lvl1pPr>
          </a:lstStyle>
          <a:p>
            <a:r>
              <a:rPr lang="en-US" dirty="0" err="1"/>
              <a:t>Grafikas</a:t>
            </a:r>
            <a:endParaRPr lang="lt-LT" dirty="0"/>
          </a:p>
        </p:txBody>
      </p:sp>
      <p:sp>
        <p:nvSpPr>
          <p:cNvPr id="9" name="Text Placeholder 8"/>
          <p:cNvSpPr>
            <a:spLocks noGrp="1"/>
          </p:cNvSpPr>
          <p:nvPr>
            <p:ph type="body" sz="quarter" idx="14" hasCustomPrompt="1"/>
          </p:nvPr>
        </p:nvSpPr>
        <p:spPr>
          <a:xfrm>
            <a:off x="681038" y="1768476"/>
            <a:ext cx="6935920" cy="538162"/>
          </a:xfrm>
        </p:spPr>
        <p:txBody>
          <a:bodyPr/>
          <a:lstStyle>
            <a:lvl1pPr marL="0" indent="0">
              <a:buNone/>
              <a:defRPr/>
            </a:lvl1pPr>
          </a:lstStyle>
          <a:p>
            <a:pPr lvl="0"/>
            <a:r>
              <a:rPr lang="en-US" dirty="0" err="1"/>
              <a:t>Tekstas</a:t>
            </a:r>
            <a:r>
              <a:rPr lang="en-US" dirty="0"/>
              <a:t> </a:t>
            </a:r>
            <a:endParaRPr lang="lt-LT" dirty="0"/>
          </a:p>
        </p:txBody>
      </p:sp>
    </p:spTree>
    <p:extLst>
      <p:ext uri="{BB962C8B-B14F-4D97-AF65-F5344CB8AC3E}">
        <p14:creationId xmlns:p14="http://schemas.microsoft.com/office/powerpoint/2010/main" val="83979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9B5EF6-01D3-4078-982D-A59B74F96D08}" type="datetimeFigureOut">
              <a:rPr lang="lt-LT" smtClean="0"/>
              <a:t>2017-02-08</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49612DBF-59D4-45C6-B791-C344EEA2E909}" type="slidenum">
              <a:rPr lang="lt-LT" smtClean="0"/>
              <a:t>‹#›</a:t>
            </a:fld>
            <a:endParaRPr lang="lt-LT"/>
          </a:p>
        </p:txBody>
      </p:sp>
    </p:spTree>
    <p:extLst>
      <p:ext uri="{BB962C8B-B14F-4D97-AF65-F5344CB8AC3E}">
        <p14:creationId xmlns:p14="http://schemas.microsoft.com/office/powerpoint/2010/main" val="3230668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alutinė skaidrė">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5228169" y="5577840"/>
            <a:ext cx="2431785" cy="822960"/>
          </a:xfrm>
          <a:prstGeom prst="rect">
            <a:avLst/>
          </a:prstGeom>
        </p:spPr>
        <p:txBody>
          <a:bodyPr>
            <a:normAutofit/>
          </a:bodyPr>
          <a:lstStyle>
            <a:lvl1pPr marL="0" indent="0" algn="ctr">
              <a:buNone/>
              <a:defRPr sz="1800" baseline="0">
                <a:solidFill>
                  <a:srgbClr val="7D6F6C"/>
                </a:solidFill>
              </a:defRPr>
            </a:lvl1pPr>
          </a:lstStyle>
          <a:p>
            <a:r>
              <a:rPr lang="en-US" dirty="0" err="1"/>
              <a:t>Organizatoriaus</a:t>
            </a:r>
            <a:r>
              <a:rPr lang="en-US" dirty="0"/>
              <a:t> </a:t>
            </a:r>
            <a:r>
              <a:rPr lang="en-US" dirty="0" err="1"/>
              <a:t>logotipas</a:t>
            </a:r>
            <a:endParaRPr lang="lt-LT" dirty="0"/>
          </a:p>
        </p:txBody>
      </p:sp>
    </p:spTree>
    <p:extLst>
      <p:ext uri="{BB962C8B-B14F-4D97-AF65-F5344CB8AC3E}">
        <p14:creationId xmlns:p14="http://schemas.microsoft.com/office/powerpoint/2010/main" val="2385359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2.jp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4" descr="C:\Users\User\Desktop\FINMIN Prezentacija\ESFIVP-logotipo naudojimo vadovas-02.jpg"/>
          <p:cNvPicPr>
            <a:picLocks noChangeAspect="1" noChangeArrowheads="1"/>
          </p:cNvPicPr>
          <p:nvPr/>
        </p:nvPicPr>
        <p:blipFill>
          <a:blip r:embed="rId3" cstate="print"/>
          <a:srcRect/>
          <a:stretch>
            <a:fillRect/>
          </a:stretch>
        </p:blipFill>
        <p:spPr bwMode="auto">
          <a:xfrm>
            <a:off x="1" y="-71462"/>
            <a:ext cx="9906000" cy="6877050"/>
          </a:xfrm>
          <a:prstGeom prst="rect">
            <a:avLst/>
          </a:prstGeom>
          <a:noFill/>
        </p:spPr>
      </p:pic>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BF3BB-EB1B-48D4-A124-296D8DDFE6E0}" type="datetimeFigureOut">
              <a:rPr lang="lt-LT" smtClean="0"/>
              <a:t>2017-02-08</a:t>
            </a:fld>
            <a:endParaRPr lang="lt-LT"/>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56EC1-65C8-4B69-8E4C-90A262855C30}" type="slidenum">
              <a:rPr lang="lt-LT" smtClean="0"/>
              <a:t>‹#›</a:t>
            </a:fld>
            <a:endParaRPr lang="lt-LT"/>
          </a:p>
        </p:txBody>
      </p:sp>
      <p:pic>
        <p:nvPicPr>
          <p:cNvPr id="8" name="Picture 4" descr="C:\Users\User\Desktop\FINMIN Prezentacija\ESFIVP-logotipo naudojimo vadovas-02.jpg"/>
          <p:cNvPicPr>
            <a:picLocks noChangeAspect="1" noChangeArrowheads="1"/>
          </p:cNvPicPr>
          <p:nvPr userDrawn="1"/>
        </p:nvPicPr>
        <p:blipFill>
          <a:blip r:embed="rId3" cstate="print"/>
          <a:srcRect/>
          <a:stretch>
            <a:fillRect/>
          </a:stretch>
        </p:blipFill>
        <p:spPr bwMode="auto">
          <a:xfrm>
            <a:off x="1" y="-71462"/>
            <a:ext cx="9906000" cy="6877050"/>
          </a:xfrm>
          <a:prstGeom prst="rect">
            <a:avLst/>
          </a:prstGeom>
          <a:noFill/>
        </p:spPr>
      </p:pic>
    </p:spTree>
    <p:extLst>
      <p:ext uri="{BB962C8B-B14F-4D97-AF65-F5344CB8AC3E}">
        <p14:creationId xmlns:p14="http://schemas.microsoft.com/office/powerpoint/2010/main" val="345333127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5292"/>
            <a:ext cx="9928301" cy="6859331"/>
          </a:xfrm>
          <a:prstGeom prst="rect">
            <a:avLst/>
          </a:prstGeom>
        </p:spPr>
      </p:pic>
      <p:sp>
        <p:nvSpPr>
          <p:cNvPr id="2" name="Title Placeholder 1"/>
          <p:cNvSpPr>
            <a:spLocks noGrp="1"/>
          </p:cNvSpPr>
          <p:nvPr>
            <p:ph type="title"/>
          </p:nvPr>
        </p:nvSpPr>
        <p:spPr>
          <a:xfrm>
            <a:off x="681039" y="320040"/>
            <a:ext cx="8543925" cy="538480"/>
          </a:xfrm>
          <a:prstGeom prst="rect">
            <a:avLst/>
          </a:prstGeom>
        </p:spPr>
        <p:txBody>
          <a:bodyPr vert="horz" lIns="91440" tIns="45720" rIns="91440" bIns="45720" rtlCol="0" anchor="ctr">
            <a:normAutofit/>
          </a:bodyPr>
          <a:lstStyle/>
          <a:p>
            <a:r>
              <a:rPr lang="en-US" dirty="0" err="1"/>
              <a:t>Temos</a:t>
            </a:r>
            <a:r>
              <a:rPr lang="en-US" dirty="0"/>
              <a:t> </a:t>
            </a:r>
            <a:r>
              <a:rPr lang="en-US" dirty="0" err="1"/>
              <a:t>pavadinimas</a:t>
            </a:r>
            <a:endParaRPr lang="lt-LT" dirty="0"/>
          </a:p>
        </p:txBody>
      </p:sp>
      <p:sp>
        <p:nvSpPr>
          <p:cNvPr id="3" name="Text Placeholder 2"/>
          <p:cNvSpPr>
            <a:spLocks noGrp="1"/>
          </p:cNvSpPr>
          <p:nvPr>
            <p:ph type="body" idx="1"/>
          </p:nvPr>
        </p:nvSpPr>
        <p:spPr>
          <a:xfrm>
            <a:off x="681039" y="1203536"/>
            <a:ext cx="8543925" cy="4351338"/>
          </a:xfrm>
          <a:prstGeom prst="rect">
            <a:avLst/>
          </a:prstGeom>
        </p:spPr>
        <p:txBody>
          <a:bodyPr vert="horz" lIns="91440" tIns="45720" rIns="91440" bIns="45720" rtlCol="0">
            <a:normAutofit/>
          </a:bodyPr>
          <a:lstStyle/>
          <a:p>
            <a:pPr lvl="0"/>
            <a:r>
              <a:rPr lang="en-US" dirty="0" err="1"/>
              <a:t>Tekstas</a:t>
            </a:r>
            <a:endParaRPr lang="en-US" dirty="0"/>
          </a:p>
          <a:p>
            <a:pPr lvl="1"/>
            <a:r>
              <a:rPr lang="en-US" dirty="0" err="1"/>
              <a:t>Tekstas</a:t>
            </a:r>
            <a:endParaRPr lang="en-US" dirty="0"/>
          </a:p>
          <a:p>
            <a:pPr lvl="2"/>
            <a:r>
              <a:rPr lang="en-US" dirty="0" err="1"/>
              <a:t>Tekstas</a:t>
            </a:r>
            <a:endParaRPr lang="en-US" dirty="0"/>
          </a:p>
          <a:p>
            <a:pPr lvl="3"/>
            <a:r>
              <a:rPr lang="en-US" dirty="0" err="1"/>
              <a:t>Tekstas</a:t>
            </a:r>
            <a:endParaRPr lang="en-US" dirty="0"/>
          </a:p>
          <a:p>
            <a:pPr lvl="4"/>
            <a:r>
              <a:rPr lang="en-US" dirty="0" err="1"/>
              <a:t>Tekstas</a:t>
            </a:r>
            <a:endParaRPr lang="lt-LT"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89D37-8DCC-4B90-9989-088660BA936B}" type="datetimeFigureOut">
              <a:rPr lang="lt-LT" smtClean="0"/>
              <a:t>2017-02-08</a:t>
            </a:fld>
            <a:endParaRPr lang="lt-LT"/>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68689-5B76-426F-80A9-6DBB66434ACD}" type="slidenum">
              <a:rPr lang="lt-LT" smtClean="0"/>
              <a:t>‹#›</a:t>
            </a:fld>
            <a:endParaRPr lang="lt-LT"/>
          </a:p>
        </p:txBody>
      </p:sp>
    </p:spTree>
    <p:extLst>
      <p:ext uri="{BB962C8B-B14F-4D97-AF65-F5344CB8AC3E}">
        <p14:creationId xmlns:p14="http://schemas.microsoft.com/office/powerpoint/2010/main" val="4187548981"/>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8" r:id="rId3"/>
    <p:sldLayoutId id="2147483679" r:id="rId4"/>
    <p:sldLayoutId id="2147483704" r:id="rId5"/>
    <p:sldLayoutId id="2147483717" r:id="rId6"/>
    <p:sldLayoutId id="2147483718" r:id="rId7"/>
  </p:sldLayoutIdLst>
  <p:txStyles>
    <p:titleStyle>
      <a:lvl1pPr algn="l" defTabSz="914400" rtl="0" eaLnBrk="1" latinLnBrk="0" hangingPunct="1">
        <a:lnSpc>
          <a:spcPct val="90000"/>
        </a:lnSpc>
        <a:spcBef>
          <a:spcPct val="0"/>
        </a:spcBef>
        <a:buNone/>
        <a:defRPr sz="2400" kern="1200">
          <a:solidFill>
            <a:srgbClr val="7D6F6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48" y="9144"/>
            <a:ext cx="9899904" cy="6839712"/>
          </a:xfrm>
          <a:prstGeom prst="rect">
            <a:avLst/>
          </a:prstGeom>
        </p:spPr>
      </p:pic>
      <p:sp>
        <p:nvSpPr>
          <p:cNvPr id="8" name="Turinio vietos rezervavimo ženklas 2"/>
          <p:cNvSpPr txBox="1">
            <a:spLocks/>
          </p:cNvSpPr>
          <p:nvPr userDrawn="1"/>
        </p:nvSpPr>
        <p:spPr>
          <a:xfrm>
            <a:off x="495300" y="1600201"/>
            <a:ext cx="8915400" cy="29809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lt-LT" altLang="lt-LT" sz="2800" b="1" dirty="0">
              <a:solidFill>
                <a:srgbClr val="767676"/>
              </a:solidFill>
              <a:latin typeface="Calibri" pitchFamily="34" charset="0"/>
              <a:ea typeface="MS PGothic" pitchFamily="34" charset="-128"/>
            </a:endParaRPr>
          </a:p>
          <a:p>
            <a:pPr marL="0" indent="0" algn="ctr">
              <a:buFont typeface="Arial" panose="020B0604020202020204" pitchFamily="34" charset="0"/>
              <a:buNone/>
            </a:pPr>
            <a:endParaRPr lang="lt-LT" altLang="lt-LT" sz="2800" b="1" dirty="0">
              <a:solidFill>
                <a:srgbClr val="767676"/>
              </a:solidFill>
              <a:latin typeface="Calibri" pitchFamily="34" charset="0"/>
              <a:ea typeface="MS PGothic" pitchFamily="34" charset="-128"/>
            </a:endParaRPr>
          </a:p>
          <a:p>
            <a:pPr marL="0" indent="0" algn="ctr">
              <a:buFont typeface="Arial" panose="020B0604020202020204" pitchFamily="34" charset="0"/>
              <a:buNone/>
            </a:pPr>
            <a:r>
              <a:rPr lang="lt-LT" altLang="lt-LT" sz="2800" b="1" dirty="0">
                <a:solidFill>
                  <a:srgbClr val="767676"/>
                </a:solidFill>
                <a:latin typeface="Calibri" pitchFamily="34" charset="0"/>
                <a:ea typeface="MS PGothic" pitchFamily="34" charset="-128"/>
              </a:rPr>
              <a:t>AČIŪ UŽ DĖMESĮ</a:t>
            </a:r>
            <a:endParaRPr lang="lt-LT" sz="2800" dirty="0"/>
          </a:p>
        </p:txBody>
      </p:sp>
    </p:spTree>
    <p:extLst>
      <p:ext uri="{BB962C8B-B14F-4D97-AF65-F5344CB8AC3E}">
        <p14:creationId xmlns:p14="http://schemas.microsoft.com/office/powerpoint/2010/main" val="1984658239"/>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hyperlink" Target="http://www.esinvesticijos.lt/" TargetMode="Externa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2017-02-11</a:t>
            </a:r>
            <a:endParaRPr lang="lt-LT" dirty="0"/>
          </a:p>
        </p:txBody>
      </p:sp>
      <p:sp>
        <p:nvSpPr>
          <p:cNvPr id="2" name="Title 1"/>
          <p:cNvSpPr>
            <a:spLocks noGrp="1"/>
          </p:cNvSpPr>
          <p:nvPr>
            <p:ph type="title"/>
          </p:nvPr>
        </p:nvSpPr>
        <p:spPr>
          <a:xfrm>
            <a:off x="711874" y="663817"/>
            <a:ext cx="4666368" cy="1108074"/>
          </a:xfrm>
        </p:spPr>
        <p:txBody>
          <a:bodyPr>
            <a:normAutofit fontScale="90000"/>
          </a:bodyPr>
          <a:lstStyle/>
          <a:p>
            <a:r>
              <a:rPr lang="en-US" dirty="0"/>
              <a:t>VISAGINO M</a:t>
            </a:r>
            <a:r>
              <a:rPr lang="lt-LT" dirty="0"/>
              <a:t>.</a:t>
            </a:r>
            <a:r>
              <a:rPr lang="en-US" dirty="0"/>
              <a:t> VIETOS PL</a:t>
            </a:r>
            <a:r>
              <a:rPr lang="lt-LT" dirty="0"/>
              <a:t>Ė</a:t>
            </a:r>
            <a:r>
              <a:rPr lang="en-US" dirty="0"/>
              <a:t>TROS STRATEGIJOS</a:t>
            </a:r>
            <a:r>
              <a:rPr lang="lt-LT" dirty="0"/>
              <a:t> </a:t>
            </a:r>
            <a:r>
              <a:rPr lang="en-US" dirty="0"/>
              <a:t>2016-2022 M.</a:t>
            </a:r>
            <a:r>
              <a:rPr lang="lt-LT" dirty="0"/>
              <a:t> ĮGYVENDINIMO PROJEKTINIŲ PASIŪLYMŲ TEIKIMAS: </a:t>
            </a:r>
            <a:r>
              <a:rPr lang="en-US" b="1" u="sng" dirty="0"/>
              <a:t>1</a:t>
            </a:r>
            <a:r>
              <a:rPr lang="lt-LT" b="1" u="sng" dirty="0"/>
              <a:t> TIKSLAS</a:t>
            </a:r>
            <a:endParaRPr lang="lt-LT" dirty="0"/>
          </a:p>
        </p:txBody>
      </p:sp>
    </p:spTree>
    <p:extLst>
      <p:ext uri="{BB962C8B-B14F-4D97-AF65-F5344CB8AC3E}">
        <p14:creationId xmlns:p14="http://schemas.microsoft.com/office/powerpoint/2010/main" val="624539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Pareiškėjai</a:t>
            </a:r>
          </a:p>
        </p:txBody>
      </p:sp>
      <p:sp>
        <p:nvSpPr>
          <p:cNvPr id="3" name="Content Placeholder 2"/>
          <p:cNvSpPr>
            <a:spLocks noGrp="1"/>
          </p:cNvSpPr>
          <p:nvPr>
            <p:ph idx="1"/>
          </p:nvPr>
        </p:nvSpPr>
        <p:spPr/>
        <p:txBody>
          <a:bodyPr>
            <a:normAutofit/>
          </a:bodyPr>
          <a:lstStyle/>
          <a:p>
            <a:pPr lvl="1"/>
            <a:r>
              <a:rPr lang="lt-LT" sz="2000" dirty="0"/>
              <a:t>viešieji juridiniai asmenys, kurių veiklos vykdymo vieta yra Visagino miesto teritorijoje;</a:t>
            </a:r>
          </a:p>
          <a:p>
            <a:pPr lvl="1"/>
            <a:r>
              <a:rPr lang="lt-LT" sz="2000" dirty="0"/>
              <a:t>privatūs juridiniai asmenys, kurių veiklos vykdymo vieta yra Visagino miestas;</a:t>
            </a:r>
          </a:p>
          <a:p>
            <a:pPr lvl="1"/>
            <a:r>
              <a:rPr lang="lt-LT" sz="2000" dirty="0"/>
              <a:t>Visagino miesto savivaldybės administracija.</a:t>
            </a:r>
          </a:p>
          <a:p>
            <a:pPr lvl="1"/>
            <a:endParaRPr lang="lt-LT" sz="2000" dirty="0"/>
          </a:p>
          <a:p>
            <a:r>
              <a:rPr lang="lt-LT" sz="2000" b="1" dirty="0"/>
              <a:t>Pareiškėjas turi būti įregistruotas Juridinių asmenų registre ir veikti ne trumpiau nei 2 metus </a:t>
            </a:r>
            <a:endParaRPr lang="lt-LT" sz="2000" b="1" dirty="0"/>
          </a:p>
        </p:txBody>
      </p:sp>
    </p:spTree>
    <p:extLst>
      <p:ext uri="{BB962C8B-B14F-4D97-AF65-F5344CB8AC3E}">
        <p14:creationId xmlns:p14="http://schemas.microsoft.com/office/powerpoint/2010/main" val="2826623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Partneriai</a:t>
            </a:r>
          </a:p>
        </p:txBody>
      </p:sp>
      <p:sp>
        <p:nvSpPr>
          <p:cNvPr id="3" name="Content Placeholder 2"/>
          <p:cNvSpPr>
            <a:spLocks noGrp="1"/>
          </p:cNvSpPr>
          <p:nvPr>
            <p:ph idx="1"/>
          </p:nvPr>
        </p:nvSpPr>
        <p:spPr>
          <a:xfrm>
            <a:off x="681038" y="1250935"/>
            <a:ext cx="8627371" cy="3453641"/>
          </a:xfrm>
        </p:spPr>
        <p:txBody>
          <a:bodyPr>
            <a:normAutofit/>
          </a:bodyPr>
          <a:lstStyle/>
          <a:p>
            <a:pPr lvl="1"/>
            <a:r>
              <a:rPr lang="lt-LT" sz="2000" dirty="0"/>
              <a:t>viešieji juridiniai asmenys, kurių veiklos vykdymo vieta Visagino miestas; </a:t>
            </a:r>
          </a:p>
          <a:p>
            <a:pPr lvl="1"/>
            <a:r>
              <a:rPr lang="lt-LT" sz="2000" dirty="0"/>
              <a:t>privatūs juridiniai asmenys, kurių veiklos vykdymo vieta yra Visagino miestas;</a:t>
            </a:r>
          </a:p>
          <a:p>
            <a:pPr lvl="1"/>
            <a:r>
              <a:rPr lang="lt-LT" sz="2000" dirty="0"/>
              <a:t>Visagino miesto savivaldybės administracija </a:t>
            </a:r>
          </a:p>
        </p:txBody>
      </p:sp>
      <p:sp>
        <p:nvSpPr>
          <p:cNvPr id="4" name="Rectangle 3"/>
          <p:cNvSpPr/>
          <p:nvPr/>
        </p:nvSpPr>
        <p:spPr>
          <a:xfrm>
            <a:off x="681039" y="3683379"/>
            <a:ext cx="8522391" cy="2343590"/>
          </a:xfrm>
          <a:prstGeom prst="rect">
            <a:avLst/>
          </a:prstGeom>
        </p:spPr>
        <p:txBody>
          <a:bodyPr wrap="square">
            <a:spAutoFit/>
          </a:bodyPr>
          <a:lstStyle/>
          <a:p>
            <a:pPr algn="just">
              <a:defRPr/>
            </a:pPr>
            <a:r>
              <a:rPr lang="lt-LT" sz="1463" b="1" dirty="0"/>
              <a:t>Nevyriausybinė organizacija (NVO) </a:t>
            </a:r>
            <a:r>
              <a:rPr lang="lt-LT" sz="1463" dirty="0"/>
              <a:t>– nuo valstybės ar savivaldybių institucijų ir įstaigų nepriklausomas savanoriškumo pagrindais visuomenės ar jos grupės naudai veikiantis viešasis juridinis asmuo, kurio tikslas nėra politinės valdžios siekimas arba vien tik religijos tikslų įgyvendinimas. Valstybė ar savivaldybė, juridinis asmuo, kurio visuotiniame dalyvių susirinkime valstybė ar savivaldybė turi daugiau kaip 1/3 balsų, negali turėti daugiau kaip 1/3 balsų nevyriausybinės organizacijos visuotiniame dalyvių susirinkime.</a:t>
            </a:r>
            <a:r>
              <a:rPr lang="lt-LT" sz="1463" b="1" dirty="0"/>
              <a:t> </a:t>
            </a:r>
          </a:p>
          <a:p>
            <a:pPr algn="just">
              <a:defRPr/>
            </a:pPr>
            <a:r>
              <a:rPr lang="lt-LT" sz="1463" b="1" dirty="0"/>
              <a:t>Prie nevyriausybinių organizacijų nepriskiriamos</a:t>
            </a:r>
            <a:r>
              <a:rPr lang="lt-LT" sz="1463" dirty="0"/>
              <a:t>: 1) politinės partijos; 2) profesinės sąjungos bei darbdavių organizacijos ir jų susivienijimai; 3) įstatymų nustatyta tvarka steigiamos organizacijos, kuriose narystė yra privaloma tam tikros profesijos atstovams; 4) susivienijimai, kurių daugiau kaip 1/3 dalyvių yra privatūs juridiniai asmenys;  5) sodininkų bendrijos, daugiabučių gyvenamųjų namų ir kitos paskirties pastatų savininkų bendrijos ir kitokios bendro nekilnojamojo turto valdymo tikslu įsteigtos bendrijos;  6) šeimynos. (NVPĮ)</a:t>
            </a:r>
          </a:p>
        </p:txBody>
      </p:sp>
      <p:sp>
        <p:nvSpPr>
          <p:cNvPr id="5" name="TextBox 4"/>
          <p:cNvSpPr txBox="1"/>
          <p:nvPr/>
        </p:nvSpPr>
        <p:spPr>
          <a:xfrm>
            <a:off x="818322" y="3290964"/>
            <a:ext cx="8490088" cy="392415"/>
          </a:xfrm>
          <a:prstGeom prst="rect">
            <a:avLst/>
          </a:prstGeom>
          <a:noFill/>
        </p:spPr>
        <p:txBody>
          <a:bodyPr wrap="square" rtlCol="0">
            <a:spAutoFit/>
          </a:bodyPr>
          <a:lstStyle/>
          <a:p>
            <a:r>
              <a:rPr lang="lt-LT" sz="1950" b="1" dirty="0">
                <a:solidFill>
                  <a:srgbClr val="FF0000"/>
                </a:solidFill>
              </a:rPr>
              <a:t>Visuose projektuose arba pareiškėjas, arba partneris turi būti NVO</a:t>
            </a:r>
            <a:r>
              <a:rPr lang="lt-LT" sz="1463" dirty="0">
                <a:solidFill>
                  <a:srgbClr val="FF0000"/>
                </a:solidFill>
              </a:rPr>
              <a:t>. </a:t>
            </a:r>
          </a:p>
        </p:txBody>
      </p:sp>
    </p:spTree>
    <p:extLst>
      <p:ext uri="{BB962C8B-B14F-4D97-AF65-F5344CB8AC3E}">
        <p14:creationId xmlns:p14="http://schemas.microsoft.com/office/powerpoint/2010/main" val="3272349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529" y="282436"/>
            <a:ext cx="8134764" cy="562596"/>
          </a:xfrm>
        </p:spPr>
        <p:txBody>
          <a:bodyPr/>
          <a:lstStyle/>
          <a:p>
            <a:r>
              <a:rPr lang="lt-LT" dirty="0"/>
              <a:t>Finansavimas</a:t>
            </a:r>
          </a:p>
        </p:txBody>
      </p:sp>
      <p:graphicFrame>
        <p:nvGraphicFramePr>
          <p:cNvPr id="4" name="Table 3"/>
          <p:cNvGraphicFramePr>
            <a:graphicFrameLocks noGrp="1"/>
          </p:cNvGraphicFramePr>
          <p:nvPr>
            <p:extLst>
              <p:ext uri="{D42A27DB-BD31-4B8C-83A1-F6EECF244321}">
                <p14:modId xmlns:p14="http://schemas.microsoft.com/office/powerpoint/2010/main" val="1560546974"/>
              </p:ext>
            </p:extLst>
          </p:nvPr>
        </p:nvGraphicFramePr>
        <p:xfrm>
          <a:off x="694289" y="1070318"/>
          <a:ext cx="8641244" cy="4548601"/>
        </p:xfrm>
        <a:graphic>
          <a:graphicData uri="http://schemas.openxmlformats.org/drawingml/2006/table">
            <a:tbl>
              <a:tblPr firstRow="1" firstCol="1" bandRow="1">
                <a:tableStyleId>{5C22544A-7EE6-4342-B048-85BDC9FD1C3A}</a:tableStyleId>
              </a:tblPr>
              <a:tblGrid>
                <a:gridCol w="1784729">
                  <a:extLst>
                    <a:ext uri="{9D8B030D-6E8A-4147-A177-3AD203B41FA5}">
                      <a16:colId xmlns:a16="http://schemas.microsoft.com/office/drawing/2014/main" val="1346239181"/>
                    </a:ext>
                  </a:extLst>
                </a:gridCol>
                <a:gridCol w="1321602">
                  <a:extLst>
                    <a:ext uri="{9D8B030D-6E8A-4147-A177-3AD203B41FA5}">
                      <a16:colId xmlns:a16="http://schemas.microsoft.com/office/drawing/2014/main" val="2832165159"/>
                    </a:ext>
                  </a:extLst>
                </a:gridCol>
                <a:gridCol w="959261">
                  <a:extLst>
                    <a:ext uri="{9D8B030D-6E8A-4147-A177-3AD203B41FA5}">
                      <a16:colId xmlns:a16="http://schemas.microsoft.com/office/drawing/2014/main" val="378356546"/>
                    </a:ext>
                  </a:extLst>
                </a:gridCol>
                <a:gridCol w="504746">
                  <a:extLst>
                    <a:ext uri="{9D8B030D-6E8A-4147-A177-3AD203B41FA5}">
                      <a16:colId xmlns:a16="http://schemas.microsoft.com/office/drawing/2014/main" val="472069857"/>
                    </a:ext>
                  </a:extLst>
                </a:gridCol>
                <a:gridCol w="2055112">
                  <a:extLst>
                    <a:ext uri="{9D8B030D-6E8A-4147-A177-3AD203B41FA5}">
                      <a16:colId xmlns:a16="http://schemas.microsoft.com/office/drawing/2014/main" val="905478720"/>
                    </a:ext>
                  </a:extLst>
                </a:gridCol>
                <a:gridCol w="2015794">
                  <a:extLst>
                    <a:ext uri="{9D8B030D-6E8A-4147-A177-3AD203B41FA5}">
                      <a16:colId xmlns:a16="http://schemas.microsoft.com/office/drawing/2014/main" val="1797748719"/>
                    </a:ext>
                  </a:extLst>
                </a:gridCol>
              </a:tblGrid>
              <a:tr h="2001385">
                <a:tc>
                  <a:txBody>
                    <a:bodyPr/>
                    <a:lstStyle/>
                    <a:p>
                      <a:pPr algn="ctr">
                        <a:spcAft>
                          <a:spcPts val="0"/>
                        </a:spcAft>
                      </a:pPr>
                      <a:r>
                        <a:rPr lang="en-US" sz="1800" dirty="0" err="1">
                          <a:solidFill>
                            <a:schemeClr val="tx1"/>
                          </a:solidFill>
                          <a:effectLst/>
                        </a:rPr>
                        <a:t>Tikslas</a:t>
                      </a:r>
                      <a:r>
                        <a:rPr lang="en-US" sz="1800" dirty="0">
                          <a:solidFill>
                            <a:schemeClr val="tx1"/>
                          </a:solidFill>
                          <a:effectLst/>
                        </a:rPr>
                        <a:t> / </a:t>
                      </a:r>
                      <a:r>
                        <a:rPr lang="en-US" sz="1800" dirty="0" err="1">
                          <a:solidFill>
                            <a:schemeClr val="tx1"/>
                          </a:solidFill>
                          <a:effectLst/>
                        </a:rPr>
                        <a:t>uždavinys</a:t>
                      </a:r>
                      <a:endParaRPr lang="lt-LT" sz="1800" dirty="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spcAft>
                          <a:spcPts val="0"/>
                        </a:spcAft>
                      </a:pPr>
                      <a:r>
                        <a:rPr lang="en-US" sz="1800" dirty="0" err="1">
                          <a:solidFill>
                            <a:schemeClr val="tx1"/>
                          </a:solidFill>
                          <a:effectLst/>
                        </a:rPr>
                        <a:t>Finansavimas</a:t>
                      </a:r>
                      <a:r>
                        <a:rPr lang="en-US" sz="1800" dirty="0">
                          <a:solidFill>
                            <a:schemeClr val="tx1"/>
                          </a:solidFill>
                          <a:effectLst/>
                        </a:rPr>
                        <a:t>: </a:t>
                      </a:r>
                      <a:r>
                        <a:rPr lang="en-US" sz="1800" dirty="0" err="1">
                          <a:solidFill>
                            <a:schemeClr val="tx1"/>
                          </a:solidFill>
                          <a:effectLst/>
                        </a:rPr>
                        <a:t>iki</a:t>
                      </a:r>
                      <a:r>
                        <a:rPr lang="en-US" sz="1800" dirty="0">
                          <a:solidFill>
                            <a:schemeClr val="tx1"/>
                          </a:solidFill>
                          <a:effectLst/>
                        </a:rPr>
                        <a:t> (</a:t>
                      </a:r>
                      <a:r>
                        <a:rPr lang="en-US" sz="1800" dirty="0" err="1">
                          <a:solidFill>
                            <a:schemeClr val="tx1"/>
                          </a:solidFill>
                          <a:effectLst/>
                        </a:rPr>
                        <a:t>Eur</a:t>
                      </a:r>
                      <a:r>
                        <a:rPr lang="en-US" sz="1800" dirty="0">
                          <a:solidFill>
                            <a:schemeClr val="tx1"/>
                          </a:solidFill>
                          <a:effectLst/>
                        </a:rPr>
                        <a:t>)</a:t>
                      </a:r>
                      <a:endParaRPr lang="lt-LT" sz="1800" dirty="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spcAft>
                          <a:spcPts val="0"/>
                        </a:spcAft>
                      </a:pPr>
                      <a:r>
                        <a:rPr lang="en-US" sz="1800" dirty="0" err="1">
                          <a:solidFill>
                            <a:schemeClr val="tx1"/>
                          </a:solidFill>
                          <a:effectLst/>
                        </a:rPr>
                        <a:t>Projektų</a:t>
                      </a:r>
                      <a:r>
                        <a:rPr lang="en-US" sz="1800" dirty="0">
                          <a:solidFill>
                            <a:schemeClr val="tx1"/>
                          </a:solidFill>
                          <a:effectLst/>
                        </a:rPr>
                        <a:t> </a:t>
                      </a:r>
                      <a:r>
                        <a:rPr lang="en-US" sz="1800" dirty="0" err="1">
                          <a:solidFill>
                            <a:schemeClr val="tx1"/>
                          </a:solidFill>
                          <a:effectLst/>
                        </a:rPr>
                        <a:t>skaičius</a:t>
                      </a:r>
                      <a:endParaRPr lang="lt-LT" sz="1800" dirty="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spcAft>
                          <a:spcPts val="0"/>
                        </a:spcAft>
                      </a:pPr>
                      <a:r>
                        <a:rPr lang="en-US" sz="1800">
                          <a:solidFill>
                            <a:schemeClr val="tx1"/>
                          </a:solidFill>
                          <a:effectLst/>
                        </a:rPr>
                        <a:t>Dalyvių skaičius (MIN)</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spcAft>
                          <a:spcPts val="400"/>
                        </a:spcAft>
                      </a:pPr>
                      <a:r>
                        <a:rPr lang="en-US" sz="1800">
                          <a:solidFill>
                            <a:schemeClr val="tx1"/>
                          </a:solidFill>
                          <a:effectLst/>
                        </a:rPr>
                        <a:t>Savanoriaujančių dalyvių  dalis </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spcAft>
                          <a:spcPts val="400"/>
                        </a:spcAft>
                      </a:pPr>
                      <a:r>
                        <a:rPr lang="en-US" sz="1800">
                          <a:solidFill>
                            <a:schemeClr val="tx1"/>
                          </a:solidFill>
                          <a:effectLst/>
                        </a:rPr>
                        <a:t>Asmenys, kurių soc. atskirtis sumažėjo </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extLst>
                  <a:ext uri="{0D108BD9-81ED-4DB2-BD59-A6C34878D82A}">
                    <a16:rowId xmlns:a16="http://schemas.microsoft.com/office/drawing/2014/main" val="2090034799"/>
                  </a:ext>
                </a:extLst>
              </a:tr>
              <a:tr h="363888">
                <a:tc>
                  <a:txBody>
                    <a:bodyPr/>
                    <a:lstStyle/>
                    <a:p>
                      <a:pPr>
                        <a:spcAft>
                          <a:spcPts val="0"/>
                        </a:spcAft>
                      </a:pPr>
                      <a:r>
                        <a:rPr lang="lt-LT" sz="1800">
                          <a:solidFill>
                            <a:schemeClr val="tx1"/>
                          </a:solidFill>
                          <a:effectLst/>
                        </a:rPr>
                        <a:t>1.1.1. VEIKSMAS</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15.000</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dirty="0">
                          <a:solidFill>
                            <a:schemeClr val="tx1"/>
                          </a:solidFill>
                          <a:effectLst/>
                        </a:rPr>
                        <a:t>1</a:t>
                      </a:r>
                      <a:endParaRPr lang="lt-LT" sz="1800" dirty="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5</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10% (min. 1 asm.)</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10% (min. 1 asm.)</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extLst>
                  <a:ext uri="{0D108BD9-81ED-4DB2-BD59-A6C34878D82A}">
                    <a16:rowId xmlns:a16="http://schemas.microsoft.com/office/drawing/2014/main" val="1244003790"/>
                  </a:ext>
                </a:extLst>
              </a:tr>
              <a:tr h="363888">
                <a:tc>
                  <a:txBody>
                    <a:bodyPr/>
                    <a:lstStyle/>
                    <a:p>
                      <a:pPr>
                        <a:spcAft>
                          <a:spcPts val="0"/>
                        </a:spcAft>
                      </a:pPr>
                      <a:r>
                        <a:rPr lang="lt-LT" sz="1800">
                          <a:solidFill>
                            <a:schemeClr val="tx1"/>
                          </a:solidFill>
                          <a:effectLst/>
                        </a:rPr>
                        <a:t>1.1.2. VEIKSMAS: </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15.000</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1</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dirty="0">
                          <a:solidFill>
                            <a:schemeClr val="tx1"/>
                          </a:solidFill>
                          <a:effectLst/>
                        </a:rPr>
                        <a:t>5</a:t>
                      </a:r>
                      <a:endParaRPr lang="lt-LT" sz="1800" dirty="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10% (min. 1 asm.)</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10% (min. 1 asm.)</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extLst>
                  <a:ext uri="{0D108BD9-81ED-4DB2-BD59-A6C34878D82A}">
                    <a16:rowId xmlns:a16="http://schemas.microsoft.com/office/drawing/2014/main" val="614536799"/>
                  </a:ext>
                </a:extLst>
              </a:tr>
              <a:tr h="363888">
                <a:tc>
                  <a:txBody>
                    <a:bodyPr/>
                    <a:lstStyle/>
                    <a:p>
                      <a:pPr>
                        <a:spcAft>
                          <a:spcPts val="0"/>
                        </a:spcAft>
                      </a:pPr>
                      <a:r>
                        <a:rPr lang="lt-LT" sz="1800">
                          <a:solidFill>
                            <a:schemeClr val="tx1"/>
                          </a:solidFill>
                          <a:effectLst/>
                        </a:rPr>
                        <a:t>1.1.3. VEIKSMAS: </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15.000</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1</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5</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dirty="0">
                          <a:solidFill>
                            <a:schemeClr val="tx1"/>
                          </a:solidFill>
                          <a:effectLst/>
                        </a:rPr>
                        <a:t>10% (min. 1 </a:t>
                      </a:r>
                      <a:r>
                        <a:rPr lang="en-US" sz="1800" dirty="0" err="1">
                          <a:solidFill>
                            <a:schemeClr val="tx1"/>
                          </a:solidFill>
                          <a:effectLst/>
                        </a:rPr>
                        <a:t>asm</a:t>
                      </a:r>
                      <a:r>
                        <a:rPr lang="en-US" sz="1800" dirty="0">
                          <a:solidFill>
                            <a:schemeClr val="tx1"/>
                          </a:solidFill>
                          <a:effectLst/>
                        </a:rPr>
                        <a:t>.)</a:t>
                      </a:r>
                      <a:endParaRPr lang="lt-LT" sz="1800" dirty="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10% (min. 1 asm.)</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extLst>
                  <a:ext uri="{0D108BD9-81ED-4DB2-BD59-A6C34878D82A}">
                    <a16:rowId xmlns:a16="http://schemas.microsoft.com/office/drawing/2014/main" val="3783155783"/>
                  </a:ext>
                </a:extLst>
              </a:tr>
              <a:tr h="363888">
                <a:tc>
                  <a:txBody>
                    <a:bodyPr/>
                    <a:lstStyle/>
                    <a:p>
                      <a:pPr>
                        <a:spcAft>
                          <a:spcPts val="0"/>
                        </a:spcAft>
                      </a:pPr>
                      <a:r>
                        <a:rPr lang="en-US" sz="1800">
                          <a:solidFill>
                            <a:schemeClr val="tx1"/>
                          </a:solidFill>
                          <a:effectLst/>
                        </a:rPr>
                        <a:t>1.1.4 VEIKSMAS: </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15.000</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1</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5</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dirty="0">
                          <a:solidFill>
                            <a:schemeClr val="tx1"/>
                          </a:solidFill>
                          <a:effectLst/>
                        </a:rPr>
                        <a:t>10% (min. 1 </a:t>
                      </a:r>
                      <a:r>
                        <a:rPr lang="en-US" sz="1800" dirty="0" err="1">
                          <a:solidFill>
                            <a:schemeClr val="tx1"/>
                          </a:solidFill>
                          <a:effectLst/>
                        </a:rPr>
                        <a:t>asm</a:t>
                      </a:r>
                      <a:r>
                        <a:rPr lang="en-US" sz="1800" dirty="0">
                          <a:solidFill>
                            <a:schemeClr val="tx1"/>
                          </a:solidFill>
                          <a:effectLst/>
                        </a:rPr>
                        <a:t>.)</a:t>
                      </a:r>
                      <a:endParaRPr lang="lt-LT" sz="1800" dirty="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10% (min. 1 asm.)</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extLst>
                  <a:ext uri="{0D108BD9-81ED-4DB2-BD59-A6C34878D82A}">
                    <a16:rowId xmlns:a16="http://schemas.microsoft.com/office/drawing/2014/main" val="2002466605"/>
                  </a:ext>
                </a:extLst>
              </a:tr>
              <a:tr h="363888">
                <a:tc>
                  <a:txBody>
                    <a:bodyPr/>
                    <a:lstStyle/>
                    <a:p>
                      <a:pPr>
                        <a:spcAft>
                          <a:spcPts val="0"/>
                        </a:spcAft>
                      </a:pPr>
                      <a:r>
                        <a:rPr lang="lt-LT" sz="1800">
                          <a:solidFill>
                            <a:schemeClr val="tx1"/>
                          </a:solidFill>
                          <a:effectLst/>
                        </a:rPr>
                        <a:t>1.1.5 VEIKSMAS: </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15.000</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2</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5</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dirty="0">
                          <a:solidFill>
                            <a:schemeClr val="tx1"/>
                          </a:solidFill>
                          <a:effectLst/>
                        </a:rPr>
                        <a:t>10% (min. 1 </a:t>
                      </a:r>
                      <a:r>
                        <a:rPr lang="en-US" sz="1800" dirty="0" err="1">
                          <a:solidFill>
                            <a:schemeClr val="tx1"/>
                          </a:solidFill>
                          <a:effectLst/>
                        </a:rPr>
                        <a:t>asm</a:t>
                      </a:r>
                      <a:r>
                        <a:rPr lang="en-US" sz="1800" dirty="0">
                          <a:solidFill>
                            <a:schemeClr val="tx1"/>
                          </a:solidFill>
                          <a:effectLst/>
                        </a:rPr>
                        <a:t>.)</a:t>
                      </a:r>
                      <a:endParaRPr lang="lt-LT" sz="1800" dirty="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10% (min. 1 asm.)</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extLst>
                  <a:ext uri="{0D108BD9-81ED-4DB2-BD59-A6C34878D82A}">
                    <a16:rowId xmlns:a16="http://schemas.microsoft.com/office/drawing/2014/main" val="1536980121"/>
                  </a:ext>
                </a:extLst>
              </a:tr>
              <a:tr h="363888">
                <a:tc>
                  <a:txBody>
                    <a:bodyPr/>
                    <a:lstStyle/>
                    <a:p>
                      <a:pPr>
                        <a:spcAft>
                          <a:spcPts val="400"/>
                        </a:spcAft>
                      </a:pPr>
                      <a:r>
                        <a:rPr lang="lt-LT" sz="1800">
                          <a:solidFill>
                            <a:schemeClr val="tx1"/>
                          </a:solidFill>
                          <a:effectLst/>
                        </a:rPr>
                        <a:t>1.2.1.VEIKSMAS: </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400"/>
                        </a:spcAft>
                      </a:pPr>
                      <a:r>
                        <a:rPr lang="en-US" sz="1800">
                          <a:solidFill>
                            <a:schemeClr val="tx1"/>
                          </a:solidFill>
                          <a:effectLst/>
                        </a:rPr>
                        <a:t>16.000</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400"/>
                        </a:spcAft>
                      </a:pPr>
                      <a:r>
                        <a:rPr lang="en-US" sz="1800">
                          <a:solidFill>
                            <a:schemeClr val="tx1"/>
                          </a:solidFill>
                          <a:effectLst/>
                        </a:rPr>
                        <a:t>1</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400"/>
                        </a:spcAft>
                      </a:pPr>
                      <a:r>
                        <a:rPr lang="en-US" sz="1800">
                          <a:solidFill>
                            <a:schemeClr val="tx1"/>
                          </a:solidFill>
                          <a:effectLst/>
                        </a:rPr>
                        <a:t>10</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dirty="0">
                          <a:solidFill>
                            <a:schemeClr val="tx1"/>
                          </a:solidFill>
                          <a:effectLst/>
                        </a:rPr>
                        <a:t>10% (min. 1 </a:t>
                      </a:r>
                      <a:r>
                        <a:rPr lang="en-US" sz="1800" dirty="0" err="1">
                          <a:solidFill>
                            <a:schemeClr val="tx1"/>
                          </a:solidFill>
                          <a:effectLst/>
                        </a:rPr>
                        <a:t>asm</a:t>
                      </a:r>
                      <a:r>
                        <a:rPr lang="en-US" sz="1800" dirty="0">
                          <a:solidFill>
                            <a:schemeClr val="tx1"/>
                          </a:solidFill>
                          <a:effectLst/>
                        </a:rPr>
                        <a:t>.)</a:t>
                      </a:r>
                      <a:endParaRPr lang="lt-LT" sz="1800" dirty="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a:solidFill>
                            <a:schemeClr val="tx1"/>
                          </a:solidFill>
                          <a:effectLst/>
                        </a:rPr>
                        <a:t>10% (min. 1 asm.)</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extLst>
                  <a:ext uri="{0D108BD9-81ED-4DB2-BD59-A6C34878D82A}">
                    <a16:rowId xmlns:a16="http://schemas.microsoft.com/office/drawing/2014/main" val="3128113345"/>
                  </a:ext>
                </a:extLst>
              </a:tr>
              <a:tr h="363888">
                <a:tc>
                  <a:txBody>
                    <a:bodyPr/>
                    <a:lstStyle/>
                    <a:p>
                      <a:pPr>
                        <a:spcAft>
                          <a:spcPts val="400"/>
                        </a:spcAft>
                      </a:pPr>
                      <a:r>
                        <a:rPr lang="en-US" sz="1800">
                          <a:solidFill>
                            <a:schemeClr val="tx1"/>
                          </a:solidFill>
                          <a:effectLst/>
                        </a:rPr>
                        <a:t>1.2.2. VEIKSMAS: </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400"/>
                        </a:spcAft>
                      </a:pPr>
                      <a:r>
                        <a:rPr lang="en-US" sz="1800">
                          <a:solidFill>
                            <a:schemeClr val="tx1"/>
                          </a:solidFill>
                          <a:effectLst/>
                        </a:rPr>
                        <a:t>18.000</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400"/>
                        </a:spcAft>
                      </a:pPr>
                      <a:r>
                        <a:rPr lang="en-US" sz="1800">
                          <a:solidFill>
                            <a:schemeClr val="tx1"/>
                          </a:solidFill>
                          <a:effectLst/>
                        </a:rPr>
                        <a:t>1</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400"/>
                        </a:spcAft>
                      </a:pPr>
                      <a:r>
                        <a:rPr lang="en-US" sz="1800">
                          <a:solidFill>
                            <a:schemeClr val="tx1"/>
                          </a:solidFill>
                          <a:effectLst/>
                        </a:rPr>
                        <a:t>9</a:t>
                      </a:r>
                      <a:endParaRPr lang="lt-LT" sz="180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dirty="0">
                          <a:solidFill>
                            <a:schemeClr val="tx1"/>
                          </a:solidFill>
                          <a:effectLst/>
                        </a:rPr>
                        <a:t>10% (min. 1 </a:t>
                      </a:r>
                      <a:r>
                        <a:rPr lang="en-US" sz="1800" dirty="0" err="1">
                          <a:solidFill>
                            <a:schemeClr val="tx1"/>
                          </a:solidFill>
                          <a:effectLst/>
                        </a:rPr>
                        <a:t>asm</a:t>
                      </a:r>
                      <a:r>
                        <a:rPr lang="en-US" sz="1800" dirty="0">
                          <a:solidFill>
                            <a:schemeClr val="tx1"/>
                          </a:solidFill>
                          <a:effectLst/>
                        </a:rPr>
                        <a:t>.)</a:t>
                      </a:r>
                      <a:endParaRPr lang="lt-LT" sz="1800" dirty="0">
                        <a:solidFill>
                          <a:schemeClr val="tx1"/>
                        </a:solidFill>
                        <a:effectLst/>
                        <a:latin typeface="Calibri" panose="020F0502020204030204" pitchFamily="34" charset="0"/>
                        <a:ea typeface="Calibri" panose="020F0502020204030204" pitchFamily="34" charset="0"/>
                      </a:endParaRPr>
                    </a:p>
                  </a:txBody>
                  <a:tcPr marL="55721" marR="55721" marT="0" marB="0"/>
                </a:tc>
                <a:tc>
                  <a:txBody>
                    <a:bodyPr/>
                    <a:lstStyle/>
                    <a:p>
                      <a:pPr algn="ctr">
                        <a:spcAft>
                          <a:spcPts val="0"/>
                        </a:spcAft>
                      </a:pPr>
                      <a:r>
                        <a:rPr lang="en-US" sz="1800" dirty="0">
                          <a:solidFill>
                            <a:schemeClr val="tx1"/>
                          </a:solidFill>
                          <a:effectLst/>
                        </a:rPr>
                        <a:t>10% (min. 1 </a:t>
                      </a:r>
                      <a:r>
                        <a:rPr lang="en-US" sz="1800" dirty="0" err="1">
                          <a:solidFill>
                            <a:schemeClr val="tx1"/>
                          </a:solidFill>
                          <a:effectLst/>
                        </a:rPr>
                        <a:t>asm</a:t>
                      </a:r>
                      <a:r>
                        <a:rPr lang="en-US" sz="1800" dirty="0">
                          <a:solidFill>
                            <a:schemeClr val="tx1"/>
                          </a:solidFill>
                          <a:effectLst/>
                        </a:rPr>
                        <a:t>.)</a:t>
                      </a:r>
                      <a:endParaRPr lang="lt-LT" sz="1800" dirty="0">
                        <a:solidFill>
                          <a:schemeClr val="tx1"/>
                        </a:solidFill>
                        <a:effectLst/>
                        <a:latin typeface="Calibri" panose="020F0502020204030204" pitchFamily="34" charset="0"/>
                        <a:ea typeface="Calibri" panose="020F0502020204030204" pitchFamily="34" charset="0"/>
                      </a:endParaRPr>
                    </a:p>
                  </a:txBody>
                  <a:tcPr marL="55721" marR="55721" marT="0" marB="0"/>
                </a:tc>
                <a:extLst>
                  <a:ext uri="{0D108BD9-81ED-4DB2-BD59-A6C34878D82A}">
                    <a16:rowId xmlns:a16="http://schemas.microsoft.com/office/drawing/2014/main" val="3591574611"/>
                  </a:ext>
                </a:extLst>
              </a:tr>
            </a:tbl>
          </a:graphicData>
        </a:graphic>
      </p:graphicFrame>
    </p:spTree>
    <p:extLst>
      <p:ext uri="{BB962C8B-B14F-4D97-AF65-F5344CB8AC3E}">
        <p14:creationId xmlns:p14="http://schemas.microsoft.com/office/powerpoint/2010/main" val="3312529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669" y="312255"/>
            <a:ext cx="8210136" cy="584131"/>
          </a:xfrm>
        </p:spPr>
        <p:txBody>
          <a:bodyPr/>
          <a:lstStyle/>
          <a:p>
            <a:r>
              <a:rPr lang="lt-LT" dirty="0"/>
              <a:t>Nefinansuojama</a:t>
            </a:r>
          </a:p>
        </p:txBody>
      </p:sp>
      <p:sp>
        <p:nvSpPr>
          <p:cNvPr id="4" name="Content Placeholder 2"/>
          <p:cNvSpPr>
            <a:spLocks noGrp="1"/>
          </p:cNvSpPr>
          <p:nvPr>
            <p:ph idx="1"/>
          </p:nvPr>
        </p:nvSpPr>
        <p:spPr>
          <a:xfrm>
            <a:off x="622852" y="1232452"/>
            <a:ext cx="8482842" cy="5130804"/>
          </a:xfrm>
        </p:spPr>
        <p:txBody>
          <a:bodyPr>
            <a:normAutofit/>
          </a:bodyPr>
          <a:lstStyle/>
          <a:p>
            <a:r>
              <a:rPr lang="lt-LT" altLang="lt-LT" sz="2000" dirty="0"/>
              <a:t>teritorinėse darbo biržose bedarbiais registruotų asmenų profesinis mokymas ir darbo įgūdžių įgijimas, ugdymas darbo vietoje;</a:t>
            </a:r>
          </a:p>
          <a:p>
            <a:r>
              <a:rPr lang="lt-LT" altLang="lt-LT" sz="2000" dirty="0"/>
              <a:t>veiklos, kurios finansuojamos kitomis priemonėmis, išvardintomis PFSA;</a:t>
            </a:r>
          </a:p>
          <a:p>
            <a:r>
              <a:rPr lang="lt-LT" altLang="lt-LT" sz="2000" dirty="0"/>
              <a:t>įmonių ir jų produkcijos pristatymas užsienyje vykstančiose tarptautinėse parodose, mugėse ir verslo misijose;</a:t>
            </a:r>
          </a:p>
          <a:p>
            <a:r>
              <a:rPr lang="lt-LT" altLang="lt-LT" sz="2000" dirty="0"/>
              <a:t>paskolų, garantijų, dotacijų, pašalpų fiziniams ir juridiniams asmenims teikimas;</a:t>
            </a:r>
          </a:p>
          <a:p>
            <a:r>
              <a:rPr lang="lt-LT" altLang="lt-LT" sz="2000" dirty="0"/>
              <a:t>mokymas pagal formaliojo švietimo (įskaitant profesinio mokymo) ar studijų programas;</a:t>
            </a:r>
          </a:p>
          <a:p>
            <a:r>
              <a:rPr lang="lt-LT" altLang="lt-LT" sz="2000" dirty="0"/>
              <a:t>verslo pradžiai reikalingos pagalbos teikimas jauno verslo subjektams, kurie vykdo verslą žuvininkystės, akvakultūros ar pirminės žemės ūkio produktų gamybos sektoriuose ir (arba) platinimo tinklų užsienio valstybėse kūrimo ir veikimo srityje.</a:t>
            </a:r>
          </a:p>
          <a:p>
            <a:endParaRPr lang="lt-LT" altLang="lt-LT" sz="2000" dirty="0"/>
          </a:p>
        </p:txBody>
      </p:sp>
    </p:spTree>
    <p:extLst>
      <p:ext uri="{BB962C8B-B14F-4D97-AF65-F5344CB8AC3E}">
        <p14:creationId xmlns:p14="http://schemas.microsoft.com/office/powerpoint/2010/main" val="572134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065" y="325507"/>
            <a:ext cx="8091695" cy="616433"/>
          </a:xfrm>
        </p:spPr>
        <p:txBody>
          <a:bodyPr/>
          <a:lstStyle/>
          <a:p>
            <a:r>
              <a:rPr lang="lt-LT" dirty="0"/>
              <a:t>Ką reikia pasiekti?</a:t>
            </a:r>
          </a:p>
        </p:txBody>
      </p:sp>
      <p:sp>
        <p:nvSpPr>
          <p:cNvPr id="3" name="Content Placeholder 2"/>
          <p:cNvSpPr>
            <a:spLocks noGrp="1"/>
          </p:cNvSpPr>
          <p:nvPr>
            <p:ph idx="1"/>
          </p:nvPr>
        </p:nvSpPr>
        <p:spPr>
          <a:xfrm>
            <a:off x="543339" y="1219200"/>
            <a:ext cx="8856595" cy="4570550"/>
          </a:xfrm>
        </p:spPr>
        <p:txBody>
          <a:bodyPr>
            <a:normAutofit/>
          </a:bodyPr>
          <a:lstStyle/>
          <a:p>
            <a:r>
              <a:rPr lang="lt-LT" sz="2000" dirty="0"/>
              <a:t>Dalyvių skaičius</a:t>
            </a:r>
          </a:p>
          <a:p>
            <a:r>
              <a:rPr lang="lt-LT" sz="2000" dirty="0"/>
              <a:t>Projekte dalyvauja NVO</a:t>
            </a:r>
          </a:p>
          <a:p>
            <a:r>
              <a:rPr lang="lt-LT" sz="2000" dirty="0"/>
              <a:t>Socialinių partnerių organizacijose ar NVO </a:t>
            </a:r>
            <a:r>
              <a:rPr lang="lt-LT" sz="2000" dirty="0" err="1"/>
              <a:t>savanoriaujančių</a:t>
            </a:r>
            <a:r>
              <a:rPr lang="lt-LT" sz="2000" dirty="0"/>
              <a:t> dalyvių (vietos bendruomenės nariai) dalis praėjus 6 mėnesiams po dalyvavimo ESF veiklose, procentais</a:t>
            </a:r>
          </a:p>
          <a:p>
            <a:r>
              <a:rPr lang="lt-LT" sz="2000" dirty="0"/>
              <a:t>Darbingi asmenys (vietos bendruomenės nariai), kurių socialinė atskirtis sumažėjo dėl projekto veiklų dalyvių dalyvavimo projekto veiklose  (praėjus 6 mėnesiams po projekto veiklų dalyvių dalyvavimo ESF veiklose)“, procentais</a:t>
            </a:r>
            <a:endParaRPr lang="lt-LT" sz="2000" dirty="0"/>
          </a:p>
        </p:txBody>
      </p:sp>
      <p:sp>
        <p:nvSpPr>
          <p:cNvPr id="4" name="Rectangle 3"/>
          <p:cNvSpPr/>
          <p:nvPr/>
        </p:nvSpPr>
        <p:spPr>
          <a:xfrm>
            <a:off x="543339" y="4239591"/>
            <a:ext cx="8775424" cy="1631216"/>
          </a:xfrm>
          <a:prstGeom prst="rect">
            <a:avLst/>
          </a:prstGeom>
        </p:spPr>
        <p:txBody>
          <a:bodyPr wrap="square">
            <a:spAutoFit/>
          </a:bodyPr>
          <a:lstStyle/>
          <a:p>
            <a:r>
              <a:rPr lang="en-US" sz="2000" dirty="0">
                <a:latin typeface="Times New Roman" panose="02020603050405020304" pitchFamily="18" charset="0"/>
                <a:ea typeface="Times New Roman" panose="02020603050405020304" pitchFamily="18" charset="0"/>
              </a:rPr>
              <a:t>P</a:t>
            </a:r>
            <a:r>
              <a:rPr lang="lt-LT" sz="2000" dirty="0" err="1">
                <a:latin typeface="Times New Roman" panose="02020603050405020304" pitchFamily="18" charset="0"/>
                <a:ea typeface="Times New Roman" panose="02020603050405020304" pitchFamily="18" charset="0"/>
              </a:rPr>
              <a:t>rojekto</a:t>
            </a:r>
            <a:r>
              <a:rPr lang="lt-LT" sz="2000" dirty="0">
                <a:latin typeface="Times New Roman" panose="02020603050405020304" pitchFamily="18" charset="0"/>
                <a:ea typeface="Times New Roman" panose="02020603050405020304" pitchFamily="18" charset="0"/>
              </a:rPr>
              <a:t> vykdytojo ir partnerio (-</a:t>
            </a:r>
            <a:r>
              <a:rPr lang="lt-LT" sz="2000" dirty="0" err="1">
                <a:latin typeface="Times New Roman" panose="02020603050405020304" pitchFamily="18" charset="0"/>
                <a:ea typeface="Times New Roman" panose="02020603050405020304" pitchFamily="18" charset="0"/>
              </a:rPr>
              <a:t>ių</a:t>
            </a:r>
            <a:r>
              <a:rPr lang="lt-LT" sz="2000" dirty="0">
                <a:latin typeface="Times New Roman" panose="02020603050405020304" pitchFamily="18" charset="0"/>
                <a:ea typeface="Times New Roman" panose="02020603050405020304" pitchFamily="18" charset="0"/>
              </a:rPr>
              <a:t>) darbuotojai, darbuotojų artimieji giminaičiai (t. y. darbuotojų tėvai, seneliai, vaikai, vaikaičiai, broliai ir seserys) ir sutuoktiniai, įtėviai, įvaikiai gali sudaryti </a:t>
            </a:r>
            <a:r>
              <a:rPr lang="lt-LT" sz="2000" b="1" dirty="0">
                <a:solidFill>
                  <a:srgbClr val="FF0000"/>
                </a:solidFill>
                <a:latin typeface="Times New Roman" panose="02020603050405020304" pitchFamily="18" charset="0"/>
                <a:ea typeface="Times New Roman" panose="02020603050405020304" pitchFamily="18" charset="0"/>
              </a:rPr>
              <a:t>ne daugiau kaip 30 proc. visų nurodytose veiklose dalyvaujančių projekto veiklų dalyvių </a:t>
            </a:r>
            <a:r>
              <a:rPr lang="lt-LT" sz="2000" dirty="0">
                <a:latin typeface="Times New Roman" panose="02020603050405020304" pitchFamily="18" charset="0"/>
                <a:ea typeface="Times New Roman" panose="02020603050405020304" pitchFamily="18" charset="0"/>
              </a:rPr>
              <a:t>(</a:t>
            </a:r>
            <a:r>
              <a:rPr lang="en-US" sz="2000" dirty="0" err="1">
                <a:latin typeface="Times New Roman" panose="02020603050405020304" pitchFamily="18" charset="0"/>
                <a:ea typeface="Times New Roman" panose="02020603050405020304" pitchFamily="18" charset="0"/>
              </a:rPr>
              <a:t>i</a:t>
            </a:r>
            <a:r>
              <a:rPr lang="lt-LT" sz="2000" dirty="0">
                <a:latin typeface="Times New Roman" panose="02020603050405020304" pitchFamily="18" charset="0"/>
                <a:ea typeface="Times New Roman" panose="02020603050405020304" pitchFamily="18" charset="0"/>
              </a:rPr>
              <a:t>š</a:t>
            </a:r>
            <a:r>
              <a:rPr lang="en-US" sz="2000" dirty="0" err="1">
                <a:latin typeface="Times New Roman" panose="02020603050405020304" pitchFamily="18" charset="0"/>
                <a:ea typeface="Times New Roman" panose="02020603050405020304" pitchFamily="18" charset="0"/>
              </a:rPr>
              <a:t>skyrus</a:t>
            </a:r>
            <a:r>
              <a:rPr lang="lt-LT" sz="2000" dirty="0">
                <a:latin typeface="Times New Roman" panose="02020603050405020304" pitchFamily="18" charset="0"/>
                <a:ea typeface="Times New Roman" panose="02020603050405020304" pitchFamily="18" charset="0"/>
              </a:rPr>
              <a:t> socialinės įmonės ar neįgaliųjų socialinės įmonės statusą turintiems projektų vykdytojams, partneriams).</a:t>
            </a:r>
            <a:endParaRPr lang="lt-LT" sz="2000" dirty="0"/>
          </a:p>
        </p:txBody>
      </p:sp>
    </p:spTree>
    <p:extLst>
      <p:ext uri="{BB962C8B-B14F-4D97-AF65-F5344CB8AC3E}">
        <p14:creationId xmlns:p14="http://schemas.microsoft.com/office/powerpoint/2010/main" val="4219015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9052" y="318051"/>
            <a:ext cx="8350112" cy="551829"/>
          </a:xfrm>
        </p:spPr>
        <p:txBody>
          <a:bodyPr>
            <a:normAutofit/>
          </a:bodyPr>
          <a:lstStyle/>
          <a:p>
            <a:r>
              <a:rPr lang="lt-LT" dirty="0"/>
              <a:t>Socialinė atskirtis sumažėjo, jei</a:t>
            </a:r>
          </a:p>
        </p:txBody>
      </p:sp>
      <p:sp>
        <p:nvSpPr>
          <p:cNvPr id="3" name="Content Placeholder 2"/>
          <p:cNvSpPr>
            <a:spLocks noGrp="1"/>
          </p:cNvSpPr>
          <p:nvPr>
            <p:ph idx="1"/>
          </p:nvPr>
        </p:nvSpPr>
        <p:spPr>
          <a:xfrm>
            <a:off x="437322" y="1205948"/>
            <a:ext cx="8951842" cy="5512904"/>
          </a:xfrm>
        </p:spPr>
        <p:txBody>
          <a:bodyPr>
            <a:noAutofit/>
          </a:bodyPr>
          <a:lstStyle/>
          <a:p>
            <a:r>
              <a:rPr lang="lt-LT" sz="2000" dirty="0"/>
              <a:t>Asmens socialinė atskirtis laikoma sumažėjusia, jei </a:t>
            </a:r>
            <a:r>
              <a:rPr lang="lt-LT" sz="2000" b="1" dirty="0"/>
              <a:t>pagerėjo asmens padėtis darbo rinkoje ir (ar) asmuo ėmė aktyviau dalyvauti visuomenės gyvenime</a:t>
            </a:r>
            <a:r>
              <a:rPr lang="lt-LT" sz="2000" dirty="0"/>
              <a:t>.</a:t>
            </a:r>
          </a:p>
          <a:p>
            <a:r>
              <a:rPr lang="lt-LT" sz="2000" dirty="0"/>
              <a:t>Asmens </a:t>
            </a:r>
            <a:r>
              <a:rPr lang="lt-LT" sz="2000" b="1" dirty="0"/>
              <a:t>padėtis darbo rinkoje laikoma pagerėjusia</a:t>
            </a:r>
            <a:r>
              <a:rPr lang="lt-LT" sz="2000" dirty="0"/>
              <a:t>, jeigu tenkinama bent viena iš šių sąlygų:</a:t>
            </a:r>
          </a:p>
          <a:p>
            <a:r>
              <a:rPr lang="lt-LT" sz="2000" dirty="0"/>
              <a:t>1)  asmuo, kuris, pradedant dalyviui dalyvauti projekto veiklose, buvo bedarbiu ar neaktyviu asmeniu, pradeda dirbti (įskaitant savarankišką darbą);</a:t>
            </a:r>
          </a:p>
          <a:p>
            <a:r>
              <a:rPr lang="lt-LT" sz="2000" dirty="0"/>
              <a:t>2) asmuo, kuris, pradedant dalyviui dalyvauti projekto veiklose, dirbo laikinai ir (arba) ne visą darbo dieną (mažiau valandų per savaitę nei numato Lietuvos Respublikos darbo kodeksas), pradeda dirbti pagal neterminuotą darbo sutartį ir (arba) visą darbo dieną (ne mažiau  kaip keturiasdešimt valandų per savaitę);</a:t>
            </a:r>
          </a:p>
          <a:p>
            <a:r>
              <a:rPr lang="lt-LT" sz="2000" dirty="0"/>
              <a:t>3) padidėja asmens iš darbo (įskaitant savarankišką darbą) ar verslo gaunamos pajamos (lyginant su pajamomis, kurias gavo iki dalyvis pradėjo dalyvauti veiklose);</a:t>
            </a:r>
          </a:p>
          <a:p>
            <a:r>
              <a:rPr lang="lt-LT" sz="2000" dirty="0"/>
              <a:t>4) asmuo pradėjo dirbti darbą, reikalaujantį aukštesnio lygio kompetencijų, įgūdžių ir (arba) kvalifikacijos ir atitinkamai daugiau atsakomybės.</a:t>
            </a:r>
          </a:p>
          <a:p>
            <a:r>
              <a:rPr lang="lt-LT" sz="2000" dirty="0"/>
              <a:t>5) asmuo gavo paskatinimą (buvo paaukštintas ir (arba) pradėjo gauti didesnį atlygį ir pan.);</a:t>
            </a:r>
          </a:p>
          <a:p>
            <a:endParaRPr lang="lt-LT" sz="2000" dirty="0"/>
          </a:p>
        </p:txBody>
      </p:sp>
    </p:spTree>
    <p:extLst>
      <p:ext uri="{BB962C8B-B14F-4D97-AF65-F5344CB8AC3E}">
        <p14:creationId xmlns:p14="http://schemas.microsoft.com/office/powerpoint/2010/main" val="2922869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Socialinė atskirtis sumažėjo, jei...</a:t>
            </a:r>
            <a:endParaRPr lang="lt-LT" dirty="0"/>
          </a:p>
        </p:txBody>
      </p:sp>
      <p:sp>
        <p:nvSpPr>
          <p:cNvPr id="3" name="Content Placeholder 2"/>
          <p:cNvSpPr>
            <a:spLocks noGrp="1"/>
          </p:cNvSpPr>
          <p:nvPr>
            <p:ph idx="1"/>
          </p:nvPr>
        </p:nvSpPr>
        <p:spPr>
          <a:xfrm>
            <a:off x="681039" y="1497497"/>
            <a:ext cx="8234361" cy="3912704"/>
          </a:xfrm>
        </p:spPr>
        <p:txBody>
          <a:bodyPr>
            <a:normAutofit/>
          </a:bodyPr>
          <a:lstStyle/>
          <a:p>
            <a:r>
              <a:rPr lang="lt-LT" sz="2000" dirty="0"/>
              <a:t>Laikoma, kad asmuo ėmė aktyviau dalyvauti visuomenės gyvenime, jei  asmuo, pradedant dalyviui dalyvauti projekto veiklose ribotai dalyvavęs visuomenės gyvenime, pradeda visuomenės gyvenime dalyvauti aktyviau, t. y. naujai įsitraukia ir ne rečiau kaip kartą per mėnesį dalyvauja bent vienoje iš bendruomeninio, socialinio, pilietinio ir (ar) kultūrinio gyvenimo veiklų</a:t>
            </a:r>
            <a:r>
              <a:rPr lang="lt-LT" sz="2000" u="sng" dirty="0"/>
              <a:t>.</a:t>
            </a:r>
            <a:endParaRPr lang="lt-LT" sz="2000" dirty="0"/>
          </a:p>
        </p:txBody>
      </p:sp>
    </p:spTree>
    <p:extLst>
      <p:ext uri="{BB962C8B-B14F-4D97-AF65-F5344CB8AC3E}">
        <p14:creationId xmlns:p14="http://schemas.microsoft.com/office/powerpoint/2010/main" val="3305087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Paraiškų pildymas</a:t>
            </a:r>
          </a:p>
        </p:txBody>
      </p:sp>
      <p:sp>
        <p:nvSpPr>
          <p:cNvPr id="3" name="Content Placeholder 2"/>
          <p:cNvSpPr>
            <a:spLocks noGrp="1"/>
          </p:cNvSpPr>
          <p:nvPr>
            <p:ph idx="1"/>
          </p:nvPr>
        </p:nvSpPr>
        <p:spPr>
          <a:xfrm>
            <a:off x="681039" y="1179444"/>
            <a:ext cx="8525081" cy="4653378"/>
          </a:xfrm>
        </p:spPr>
        <p:txBody>
          <a:bodyPr>
            <a:noAutofit/>
          </a:bodyPr>
          <a:lstStyle/>
          <a:p>
            <a:r>
              <a:rPr lang="lt-LT" sz="2000" dirty="0"/>
              <a:t>Pasiūlymai teikiami </a:t>
            </a:r>
            <a:r>
              <a:rPr lang="lt-LT" sz="2000" b="1" u="sng" dirty="0"/>
              <a:t>ne vėliau kaip iki </a:t>
            </a:r>
            <a:r>
              <a:rPr lang="en-US" sz="2000" b="1" u="sng" dirty="0"/>
              <a:t>2017-03-10.</a:t>
            </a:r>
          </a:p>
          <a:p>
            <a:r>
              <a:rPr lang="en-US" sz="2000" dirty="0" err="1"/>
              <a:t>Pasi</a:t>
            </a:r>
            <a:r>
              <a:rPr lang="lt-LT" sz="2000" dirty="0"/>
              <a:t>ū</a:t>
            </a:r>
            <a:r>
              <a:rPr lang="en-US" sz="2000" dirty="0" err="1"/>
              <a:t>lymas</a:t>
            </a:r>
            <a:r>
              <a:rPr lang="en-US" sz="2000" dirty="0"/>
              <a:t> </a:t>
            </a:r>
            <a:r>
              <a:rPr lang="lt-LT" sz="2000" dirty="0"/>
              <a:t>užpildytas kompiuteriu, </a:t>
            </a:r>
            <a:r>
              <a:rPr lang="lt-LT" sz="2000" b="1" i="1" dirty="0"/>
              <a:t>lietuvių kalba</a:t>
            </a:r>
            <a:r>
              <a:rPr lang="lt-LT" sz="2000" dirty="0"/>
              <a:t>, atspausdintas ir kartu su pridedamais dokumentais tvarkingai susegtas ir sunumeruotas. Paskutinio lapo antroje pusėje įrašomas bendras pasiūlymo lapų kiekis skaičiumi ir žodžiu, patvirtintas pareiškėjo atstovo parašu ir antspaudu (jei tokį turi). </a:t>
            </a:r>
          </a:p>
          <a:p>
            <a:r>
              <a:rPr lang="lt-LT" sz="2000" dirty="0"/>
              <a:t>Pareiškėjas pateikia </a:t>
            </a:r>
            <a:r>
              <a:rPr lang="lt-LT" sz="2000" b="1" dirty="0"/>
              <a:t>vieną pasiūlymo originalą</a:t>
            </a:r>
            <a:r>
              <a:rPr lang="lt-LT" sz="2000" dirty="0"/>
              <a:t>, tituliniame lape pažymėtą įrašu „ORIGINALAS“ </a:t>
            </a:r>
            <a:r>
              <a:rPr lang="lt-LT" sz="2000" b="1" dirty="0"/>
              <a:t>ir pasiūlymo elektroninę versiją</a:t>
            </a:r>
            <a:r>
              <a:rPr lang="lt-LT" sz="2000" dirty="0"/>
              <a:t>. Pareiškėjas pasiūlymo originalą ir elektroninę versiją privalo pateikti iki kvietime nurodytos datos įskaitytinai. </a:t>
            </a:r>
          </a:p>
          <a:p>
            <a:r>
              <a:rPr lang="lt-LT" sz="2000" dirty="0"/>
              <a:t>Pasiūlymo originalas pateikiamas asmeniškai, per įgaliotą asmenį arba atsiunčiamas paštu: Veteranų g. 9, Visaginas. Siunčiant pasiūlymo originalą paštu ant voko turi būti nurodytas vienas konkretus Gairių 4 punkto papunktis bei nuoroda „Visagino m. VVG konkursui“, bei ne vėlesnė, nei kvietime nurodytos datos pašto siuntos žyma. </a:t>
            </a:r>
          </a:p>
          <a:p>
            <a:r>
              <a:rPr lang="lt-LT" sz="2000" dirty="0"/>
              <a:t>Pasiūlymo elektroninė versija pateikiama el. pašto adresu visaginovvg@gmail.com. </a:t>
            </a:r>
            <a:endParaRPr lang="lt-LT" sz="2000" dirty="0"/>
          </a:p>
        </p:txBody>
      </p:sp>
    </p:spTree>
    <p:extLst>
      <p:ext uri="{BB962C8B-B14F-4D97-AF65-F5344CB8AC3E}">
        <p14:creationId xmlns:p14="http://schemas.microsoft.com/office/powerpoint/2010/main" val="798153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4" y="312255"/>
            <a:ext cx="8393182" cy="541062"/>
          </a:xfrm>
        </p:spPr>
        <p:txBody>
          <a:bodyPr>
            <a:normAutofit/>
          </a:bodyPr>
          <a:lstStyle/>
          <a:p>
            <a:r>
              <a:rPr lang="lt-LT" dirty="0"/>
              <a:t>Priedai</a:t>
            </a:r>
          </a:p>
        </p:txBody>
      </p:sp>
      <p:sp>
        <p:nvSpPr>
          <p:cNvPr id="3" name="Content Placeholder 2"/>
          <p:cNvSpPr>
            <a:spLocks noGrp="1"/>
          </p:cNvSpPr>
          <p:nvPr>
            <p:ph idx="1"/>
          </p:nvPr>
        </p:nvSpPr>
        <p:spPr>
          <a:xfrm>
            <a:off x="649358" y="1219199"/>
            <a:ext cx="8589064" cy="5075583"/>
          </a:xfrm>
        </p:spPr>
        <p:txBody>
          <a:bodyPr>
            <a:noAutofit/>
          </a:bodyPr>
          <a:lstStyle/>
          <a:p>
            <a:r>
              <a:rPr lang="lt-LT" dirty="0"/>
              <a:t>pareiškėjo ir kiekvieno partnerio registrų centro išrašas, išduotas ne anksčiau kaip prieš tris mėnesius;</a:t>
            </a:r>
          </a:p>
          <a:p>
            <a:r>
              <a:rPr lang="lt-LT" dirty="0"/>
              <a:t>jungtinės veiklos (partnerystės) sutartis.</a:t>
            </a:r>
          </a:p>
          <a:p>
            <a:r>
              <a:rPr lang="lt-LT" dirty="0"/>
              <a:t>administracinio personalo gyvenimo aprašymai (CV), patvirtinantys kompetenciją.</a:t>
            </a:r>
          </a:p>
          <a:p>
            <a:r>
              <a:rPr lang="lt-LT" dirty="0"/>
              <a:t>pareiškėjo (netaikoma biudžetinėms įstaigoms) atsiskaitymo su valstybės, savivaldybių biudžetais ir valstybės pinigų fondais pažyma, išduota apskrities VMI, arba valstybės įmonės Registrų centro išduotas dokumentas, patvirtinantis jungtinius kompetentingų institucijų tvarkomus duomenis. Tais atvejais, kai pagal sutartį su mokesčius administruojančia institucija mokesčio mokėjimas yra atidėtas, pridėti dokumentai ar jų kopijos, patvirtinančios mokesčių atidėjimą. Pažyma ar dokumentas turi būti išduotas ne anksčiau kaip prieš 2 mėnesius iki pasiūlymo pateikimo.</a:t>
            </a:r>
          </a:p>
          <a:p>
            <a:r>
              <a:rPr lang="lt-LT" dirty="0"/>
              <a:t>įgaliojimas pasirašyti pasiūlymą (jeigu pasiūlymą pasirašo įgaliotas asmuo).</a:t>
            </a:r>
          </a:p>
          <a:p>
            <a:r>
              <a:rPr lang="lt-LT" dirty="0"/>
              <a:t>pareiškėjo ir (ar) partnerio (-</a:t>
            </a:r>
            <a:r>
              <a:rPr lang="lt-LT" dirty="0" err="1"/>
              <a:t>ių</a:t>
            </a:r>
            <a:r>
              <a:rPr lang="lt-LT" dirty="0"/>
              <a:t>) įsipareigojimas, sprendimas ar protokolo išrašas, patvirtintas pareiškėjo vadovo ar įgalioto asmens, prisidėti prie projekto nuosavomis lėšomis.</a:t>
            </a:r>
          </a:p>
          <a:p>
            <a:r>
              <a:rPr lang="lt-LT" dirty="0"/>
              <a:t>Nevyriausybinės organizacijos deklaracija (Priedas Nr. 2).</a:t>
            </a:r>
          </a:p>
        </p:txBody>
      </p:sp>
    </p:spTree>
    <p:extLst>
      <p:ext uri="{BB962C8B-B14F-4D97-AF65-F5344CB8AC3E}">
        <p14:creationId xmlns:p14="http://schemas.microsoft.com/office/powerpoint/2010/main" val="1596888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descr="task.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613805" y="2035464"/>
            <a:ext cx="2779614" cy="2779613"/>
          </a:xfrm>
        </p:spPr>
      </p:pic>
    </p:spTree>
    <p:extLst>
      <p:ext uri="{BB962C8B-B14F-4D97-AF65-F5344CB8AC3E}">
        <p14:creationId xmlns:p14="http://schemas.microsoft.com/office/powerpoint/2010/main" val="1524307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Svarbūs dokumentai</a:t>
            </a:r>
          </a:p>
        </p:txBody>
      </p:sp>
      <p:sp>
        <p:nvSpPr>
          <p:cNvPr id="3" name="Content Placeholder 2"/>
          <p:cNvSpPr>
            <a:spLocks noGrp="1"/>
          </p:cNvSpPr>
          <p:nvPr>
            <p:ph idx="1"/>
          </p:nvPr>
        </p:nvSpPr>
        <p:spPr>
          <a:xfrm>
            <a:off x="503583" y="1550504"/>
            <a:ext cx="8960954" cy="4131573"/>
          </a:xfrm>
        </p:spPr>
        <p:txBody>
          <a:bodyPr>
            <a:normAutofit/>
          </a:bodyPr>
          <a:lstStyle/>
          <a:p>
            <a:r>
              <a:rPr lang="lt-LT" sz="2000" dirty="0"/>
              <a:t>2014-2020 metų Europos Sąjungos fondų investicijų veiksmų programos 8 prioriteto „Socialinės </a:t>
            </a:r>
            <a:r>
              <a:rPr lang="lt-LT" sz="2000" dirty="0" err="1"/>
              <a:t>įtraukties</a:t>
            </a:r>
            <a:r>
              <a:rPr lang="lt-LT" sz="2000" dirty="0"/>
              <a:t> didinimas ir kova su skurdu“ Nr. 08.6.1.-ESFA-V-911 priemonės „Vietos plėtros strategijų įgyvendinimas“ projektų finansavimo sąlygų aprašas, patvirtintas Vidaus reikalų ministro 2017 m. sausio 30 d. įsakymu Nr. 1V-77</a:t>
            </a:r>
          </a:p>
          <a:p>
            <a:r>
              <a:rPr lang="lt-LT" sz="2000" dirty="0"/>
              <a:t>Visagino m. vietos plėtros strategijos </a:t>
            </a:r>
            <a:r>
              <a:rPr lang="en-US" sz="2000" dirty="0"/>
              <a:t>2016-2022</a:t>
            </a:r>
            <a:r>
              <a:rPr lang="lt-LT" sz="2000" dirty="0"/>
              <a:t> m. projektinių pasiūlymų teikimo Gairės pareiškėjams</a:t>
            </a:r>
            <a:endParaRPr lang="en-US" sz="2000" dirty="0"/>
          </a:p>
          <a:p>
            <a:r>
              <a:rPr lang="en-US" sz="2000" dirty="0" err="1"/>
              <a:t>Steb</a:t>
            </a:r>
            <a:r>
              <a:rPr lang="lt-LT" sz="2000" dirty="0"/>
              <a:t>ėsenos rodiklių skaičiavimo aprašas</a:t>
            </a:r>
          </a:p>
          <a:p>
            <a:r>
              <a:rPr lang="lt-LT" sz="2000" dirty="0"/>
              <a:t>Rekomendacijos dėl projektų išlaidų atitikties Europos Sąjungos struktūrinių fondų reikalavimams</a:t>
            </a:r>
          </a:p>
          <a:p>
            <a:r>
              <a:rPr lang="lt-LT" sz="2000" dirty="0"/>
              <a:t>Mokymo dalyvių sąrašo forma</a:t>
            </a:r>
          </a:p>
          <a:p>
            <a:r>
              <a:rPr lang="lt-LT" sz="2000" dirty="0"/>
              <a:t>Supaprastinto išlaidų apmokėjimo tyrimai</a:t>
            </a:r>
            <a:endParaRPr lang="lt-LT" sz="2000" dirty="0"/>
          </a:p>
        </p:txBody>
      </p:sp>
    </p:spTree>
    <p:extLst>
      <p:ext uri="{BB962C8B-B14F-4D97-AF65-F5344CB8AC3E}">
        <p14:creationId xmlns:p14="http://schemas.microsoft.com/office/powerpoint/2010/main" val="10948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5" y="312254"/>
            <a:ext cx="8048625" cy="549137"/>
          </a:xfrm>
        </p:spPr>
        <p:txBody>
          <a:bodyPr/>
          <a:lstStyle/>
          <a:p>
            <a:r>
              <a:rPr lang="lt-LT" dirty="0"/>
              <a:t>Reikalavimai projektams</a:t>
            </a:r>
          </a:p>
        </p:txBody>
      </p:sp>
      <p:sp>
        <p:nvSpPr>
          <p:cNvPr id="3" name="Content Placeholder 2"/>
          <p:cNvSpPr>
            <a:spLocks noGrp="1"/>
          </p:cNvSpPr>
          <p:nvPr>
            <p:ph idx="1"/>
          </p:nvPr>
        </p:nvSpPr>
        <p:spPr>
          <a:xfrm>
            <a:off x="675861" y="1272209"/>
            <a:ext cx="8616398" cy="4646750"/>
          </a:xfrm>
        </p:spPr>
        <p:txBody>
          <a:bodyPr>
            <a:normAutofit/>
          </a:bodyPr>
          <a:lstStyle/>
          <a:p>
            <a:pPr>
              <a:defRPr/>
            </a:pPr>
            <a:r>
              <a:rPr lang="lt-LT" altLang="lt-LT" sz="2000" b="1" dirty="0"/>
              <a:t>Projekte negali būti numatyti </a:t>
            </a:r>
            <a:r>
              <a:rPr lang="en-US" altLang="lt-LT" sz="2000" b="1" dirty="0" err="1"/>
              <a:t>diskriminuojantys</a:t>
            </a:r>
            <a:r>
              <a:rPr lang="en-US" altLang="lt-LT" sz="2000" b="1" dirty="0"/>
              <a:t> </a:t>
            </a:r>
            <a:r>
              <a:rPr lang="lt-LT" altLang="lt-LT" sz="2000" b="1" dirty="0"/>
              <a:t>apribojimai</a:t>
            </a:r>
            <a:r>
              <a:rPr lang="en-US" altLang="lt-LT" sz="2000" dirty="0"/>
              <a:t>;</a:t>
            </a:r>
          </a:p>
          <a:p>
            <a:pPr>
              <a:defRPr/>
            </a:pPr>
            <a:r>
              <a:rPr lang="lt-LT" altLang="lt-LT" sz="2000" b="1" dirty="0"/>
              <a:t>Projekto veiklos ir rezultatai turi būti prieinami visiems dalyviams, turintiems skirtingų poreikių </a:t>
            </a:r>
            <a:r>
              <a:rPr lang="lt-LT" altLang="lt-LT" sz="2000" dirty="0"/>
              <a:t>(judėjimo, klausos ar kitą negalią turintiems asmenims, valstybinės kalbos nemokantiems asmenims ir pan.):</a:t>
            </a:r>
          </a:p>
          <a:p>
            <a:pPr lvl="1">
              <a:defRPr/>
            </a:pPr>
            <a:r>
              <a:rPr lang="lt-LT" altLang="lt-LT" sz="2000" dirty="0"/>
              <a:t>projekto veiklos prireikus turi būti organizuojamos patalpose, prieinamose judėjimo, regos ar kitą negalią turintiems asmenims;</a:t>
            </a:r>
            <a:endParaRPr lang="en-US" altLang="lt-LT" sz="2000" dirty="0"/>
          </a:p>
          <a:p>
            <a:pPr lvl="1">
              <a:defRPr/>
            </a:pPr>
            <a:r>
              <a:rPr lang="lt-LT" altLang="lt-LT" sz="2000" dirty="0"/>
              <a:t>projekto medžiaga prireikus turi būti pritaikyta regos ar kitą negalią turintiems asmenims, valstybinės kalbos nemokantiems asmenims;</a:t>
            </a:r>
            <a:endParaRPr lang="en-US" altLang="lt-LT" sz="2000" dirty="0"/>
          </a:p>
          <a:p>
            <a:pPr lvl="1">
              <a:defRPr/>
            </a:pPr>
            <a:r>
              <a:rPr lang="lt-LT" altLang="lt-LT" sz="2000" dirty="0"/>
              <a:t>vykdant projekto veiklas prireikus turi būti užtikrintas vertimas į gestų ar kitą kalbą.</a:t>
            </a:r>
          </a:p>
          <a:p>
            <a:pPr marL="0" indent="0">
              <a:buNone/>
            </a:pPr>
            <a:endParaRPr lang="lt-LT" sz="2000" dirty="0"/>
          </a:p>
        </p:txBody>
      </p:sp>
    </p:spTree>
    <p:extLst>
      <p:ext uri="{BB962C8B-B14F-4D97-AF65-F5344CB8AC3E}">
        <p14:creationId xmlns:p14="http://schemas.microsoft.com/office/powerpoint/2010/main" val="113208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680" y="325507"/>
            <a:ext cx="8554692" cy="541062"/>
          </a:xfrm>
        </p:spPr>
        <p:txBody>
          <a:bodyPr>
            <a:normAutofit/>
          </a:bodyPr>
          <a:lstStyle/>
          <a:p>
            <a:r>
              <a:rPr lang="lt-LT" dirty="0"/>
              <a:t>Netinkama finansuoti</a:t>
            </a:r>
          </a:p>
        </p:txBody>
      </p:sp>
      <p:sp>
        <p:nvSpPr>
          <p:cNvPr id="3" name="Content Placeholder 2"/>
          <p:cNvSpPr>
            <a:spLocks noGrp="1"/>
          </p:cNvSpPr>
          <p:nvPr>
            <p:ph idx="1"/>
          </p:nvPr>
        </p:nvSpPr>
        <p:spPr>
          <a:xfrm>
            <a:off x="662609" y="1126435"/>
            <a:ext cx="8618883" cy="4792523"/>
          </a:xfrm>
        </p:spPr>
        <p:txBody>
          <a:bodyPr>
            <a:normAutofit/>
          </a:bodyPr>
          <a:lstStyle/>
          <a:p>
            <a:pPr lvl="1"/>
            <a:r>
              <a:rPr lang="lt-LT" sz="2000" dirty="0"/>
              <a:t>jeigu bus teikiama nereikšminga (de </a:t>
            </a:r>
            <a:r>
              <a:rPr lang="lt-LT" sz="2000" dirty="0" err="1"/>
              <a:t>minimis</a:t>
            </a:r>
            <a:r>
              <a:rPr lang="lt-LT" sz="2000" dirty="0"/>
              <a:t>) pagalba: išlaidos, nustatytos Projektų taisyklių 34 skirsnyje;</a:t>
            </a:r>
          </a:p>
          <a:p>
            <a:pPr lvl="1"/>
            <a:r>
              <a:rPr lang="lt-LT" sz="2000" dirty="0"/>
              <a:t>tikslinėms grupėms skirto perduoti naudoti (išdalinti) trumpalaikio turto (maisto produktų, higienos prekių ir pan.) įsigijimo išlaidos;</a:t>
            </a:r>
          </a:p>
          <a:p>
            <a:pPr lvl="1"/>
            <a:r>
              <a:rPr lang="lt-LT" sz="2000" dirty="0"/>
              <a:t> medicinos įrangos, vaistinių preparatų, drabužių (išskyrus specialius drabužius, būtinus vykdant tam tikrą pobūdį turinčias projekto veiklas) įsigijimo išlaidos;</a:t>
            </a:r>
          </a:p>
          <a:p>
            <a:pPr lvl="1"/>
            <a:r>
              <a:rPr lang="lt-LT" sz="2000" dirty="0"/>
              <a:t>tikslinių grupių apgyvendinimo socialinės priežiūros ir (ar) globos įstaigose ir su tuo susijusios išlaidos;</a:t>
            </a:r>
          </a:p>
          <a:p>
            <a:pPr lvl="1"/>
            <a:r>
              <a:rPr lang="lt-LT" sz="2000" dirty="0"/>
              <a:t>jauno verslo subjektų mokamų mokesčių, rinkliavų apmokėjimo išlaidos;</a:t>
            </a:r>
          </a:p>
          <a:p>
            <a:pPr lvl="1"/>
            <a:r>
              <a:rPr lang="lt-LT" sz="2000" dirty="0"/>
              <a:t>transporto priemonių įsigijimo išlaidos;</a:t>
            </a:r>
          </a:p>
          <a:p>
            <a:pPr lvl="1"/>
            <a:r>
              <a:rPr lang="lt-LT" sz="2000" dirty="0"/>
              <a:t>išperkamosios ar finansinės nuomos (lizingo) apmokėjimo išlaidos;</a:t>
            </a:r>
          </a:p>
          <a:p>
            <a:pPr lvl="1"/>
            <a:r>
              <a:rPr lang="lt-LT" sz="2000" dirty="0"/>
              <a:t>projektinių pasiūlymų ir paraiškų rengimo išlaidos.</a:t>
            </a:r>
          </a:p>
          <a:p>
            <a:endParaRPr lang="lt-LT" sz="2000" dirty="0"/>
          </a:p>
        </p:txBody>
      </p:sp>
      <p:sp>
        <p:nvSpPr>
          <p:cNvPr id="4" name="Rectangle 3"/>
          <p:cNvSpPr/>
          <p:nvPr/>
        </p:nvSpPr>
        <p:spPr>
          <a:xfrm>
            <a:off x="385555" y="5406888"/>
            <a:ext cx="7830794" cy="1015663"/>
          </a:xfrm>
          <a:prstGeom prst="rect">
            <a:avLst/>
          </a:prstGeom>
        </p:spPr>
        <p:txBody>
          <a:bodyPr wrap="square">
            <a:spAutoFit/>
          </a:bodyPr>
          <a:lstStyle/>
          <a:p>
            <a:pPr>
              <a:defRPr/>
            </a:pPr>
            <a:r>
              <a:rPr lang="lt-LT" sz="2000" b="1" dirty="0">
                <a:solidFill>
                  <a:srgbClr val="FF0000"/>
                </a:solidFill>
              </a:rPr>
              <a:t>išlaidos, patirtos iš projekto vykdytojo ar partnerio įsigyjant prekes, paslaugas (įskaitant trumpalaikio ir ilgalaikio turto, taip pat nekilnojamojo turto nuomą) ar darbus;</a:t>
            </a:r>
            <a:endParaRPr lang="en-US" sz="2000" b="1" dirty="0">
              <a:solidFill>
                <a:srgbClr val="FF0000"/>
              </a:solidFill>
            </a:endParaRPr>
          </a:p>
        </p:txBody>
      </p:sp>
    </p:spTree>
    <p:extLst>
      <p:ext uri="{BB962C8B-B14F-4D97-AF65-F5344CB8AC3E}">
        <p14:creationId xmlns:p14="http://schemas.microsoft.com/office/powerpoint/2010/main" val="536791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513" y="325508"/>
            <a:ext cx="7800975" cy="509380"/>
          </a:xfrm>
        </p:spPr>
        <p:txBody>
          <a:bodyPr/>
          <a:lstStyle/>
          <a:p>
            <a:r>
              <a:rPr lang="lt-LT" dirty="0"/>
              <a:t>Bendrosios finansavimo taisyklės</a:t>
            </a:r>
          </a:p>
        </p:txBody>
      </p:sp>
      <p:sp>
        <p:nvSpPr>
          <p:cNvPr id="3" name="Content Placeholder 2"/>
          <p:cNvSpPr>
            <a:spLocks noGrp="1"/>
          </p:cNvSpPr>
          <p:nvPr>
            <p:ph idx="1"/>
          </p:nvPr>
        </p:nvSpPr>
        <p:spPr>
          <a:xfrm>
            <a:off x="813561" y="1563756"/>
            <a:ext cx="8543925" cy="3089970"/>
          </a:xfrm>
        </p:spPr>
        <p:txBody>
          <a:bodyPr>
            <a:normAutofit/>
          </a:bodyPr>
          <a:lstStyle/>
          <a:p>
            <a:r>
              <a:rPr lang="lt-LT" sz="2400" dirty="0"/>
              <a:t>Vienam projekto veiklų dalyviui vidutiniškai tenkanti finansavimo lėšų suma gali sudaryti </a:t>
            </a:r>
            <a:r>
              <a:rPr lang="lt-LT" sz="2400" b="1" dirty="0"/>
              <a:t>ne daugiau kaip 3000 eurų (tris tūkstančius eurų)</a:t>
            </a:r>
            <a:r>
              <a:rPr lang="lt-LT" sz="2400" dirty="0"/>
              <a:t>.</a:t>
            </a:r>
          </a:p>
          <a:p>
            <a:r>
              <a:rPr lang="lt-LT" sz="2400" dirty="0"/>
              <a:t>Pareiškėjo ir partnerio indėlis – ne mažesnis kaip </a:t>
            </a:r>
            <a:r>
              <a:rPr lang="en-US" sz="2400" dirty="0"/>
              <a:t>8%.</a:t>
            </a:r>
            <a:endParaRPr lang="lt-LT" sz="2400" dirty="0"/>
          </a:p>
          <a:p>
            <a:endParaRPr lang="lt-LT" sz="2400" dirty="0"/>
          </a:p>
        </p:txBody>
      </p:sp>
    </p:spTree>
    <p:extLst>
      <p:ext uri="{BB962C8B-B14F-4D97-AF65-F5344CB8AC3E}">
        <p14:creationId xmlns:p14="http://schemas.microsoft.com/office/powerpoint/2010/main" val="1414078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Pareiškėjo ir partnerio indėlis</a:t>
            </a:r>
          </a:p>
        </p:txBody>
      </p:sp>
      <p:sp>
        <p:nvSpPr>
          <p:cNvPr id="3" name="Content Placeholder 2"/>
          <p:cNvSpPr>
            <a:spLocks noGrp="1"/>
          </p:cNvSpPr>
          <p:nvPr>
            <p:ph idx="1"/>
          </p:nvPr>
        </p:nvSpPr>
        <p:spPr>
          <a:xfrm>
            <a:off x="681039" y="1325217"/>
            <a:ext cx="8395872" cy="4539905"/>
          </a:xfrm>
        </p:spPr>
        <p:txBody>
          <a:bodyPr>
            <a:normAutofit/>
          </a:bodyPr>
          <a:lstStyle/>
          <a:p>
            <a:pPr>
              <a:defRPr/>
            </a:pPr>
            <a:r>
              <a:rPr lang="lt-LT" b="1" dirty="0"/>
              <a:t>Pareiškėjas nuosavą įnašą gali dengti ,,nepiniginiu“ įnašu: </a:t>
            </a:r>
          </a:p>
          <a:p>
            <a:pPr marL="185738" indent="-185738">
              <a:buFontTx/>
              <a:buAutoNum type="arabicParenR"/>
              <a:defRPr/>
            </a:pPr>
            <a:r>
              <a:rPr lang="lt-LT" dirty="0"/>
              <a:t>projekto veiklas vykdančių </a:t>
            </a:r>
            <a:r>
              <a:rPr lang="lt-LT" u="sng" dirty="0"/>
              <a:t>savanorių savanoriška veikla</a:t>
            </a:r>
            <a:r>
              <a:rPr lang="lt-LT" dirty="0"/>
              <a:t>, tiesiogiai susijusi su projekto veiklų vykdymu;</a:t>
            </a:r>
            <a:r>
              <a:rPr lang="lt-LT" b="1" dirty="0"/>
              <a:t>   </a:t>
            </a:r>
          </a:p>
          <a:p>
            <a:pPr marL="185738" indent="-185738">
              <a:buFontTx/>
              <a:buAutoNum type="arabicParenR"/>
              <a:defRPr/>
            </a:pPr>
            <a:r>
              <a:rPr lang="lt-LT" dirty="0"/>
              <a:t>projekto </a:t>
            </a:r>
            <a:r>
              <a:rPr lang="lt-LT" u="sng" dirty="0"/>
              <a:t>veiklų dalyvių darbo užmokesčio, apskaičiuoto ir išmokėto jiems už darbo laiką, kurio metu darbuotojai dalyvavo projekto veiklose, ir susijusių darbdavio įsipareigojimų išlaidos</a:t>
            </a:r>
            <a:r>
              <a:rPr lang="lt-LT" dirty="0"/>
              <a:t>; </a:t>
            </a:r>
          </a:p>
          <a:p>
            <a:pPr marL="185738" indent="-185738">
              <a:buFontTx/>
              <a:buAutoNum type="arabicParenR"/>
              <a:defRPr/>
            </a:pPr>
            <a:r>
              <a:rPr lang="lt-LT" dirty="0"/>
              <a:t>Projekto veiklas, susijusias su socialinių ir kt. paslaugų teikimu </a:t>
            </a:r>
            <a:r>
              <a:rPr lang="lt-LT" dirty="0" err="1"/>
              <a:t>soc</a:t>
            </a:r>
            <a:r>
              <a:rPr lang="lt-LT" dirty="0"/>
              <a:t>. atskirtį patiriantiems gyventojas, vykdančio personalo darbo užmokestis;</a:t>
            </a:r>
          </a:p>
          <a:p>
            <a:pPr marL="185738" indent="-185738">
              <a:buFontTx/>
              <a:buAutoNum type="arabicParenR"/>
              <a:defRPr/>
            </a:pPr>
            <a:r>
              <a:rPr lang="lt-LT" dirty="0"/>
              <a:t> projekto </a:t>
            </a:r>
            <a:r>
              <a:rPr lang="lt-LT" u="sng" dirty="0"/>
              <a:t>veikloms vykdyti reikalingas projekto vykdytojo ir (ar) partnerio (-</a:t>
            </a:r>
            <a:r>
              <a:rPr lang="lt-LT" u="sng" dirty="0" err="1"/>
              <a:t>ių</a:t>
            </a:r>
            <a:r>
              <a:rPr lang="lt-LT" u="sng" dirty="0"/>
              <a:t>) valdomas nekilnojamasis turtas </a:t>
            </a:r>
            <a:r>
              <a:rPr lang="lt-LT" dirty="0"/>
              <a:t>(turi būti jeigu tenkinamos visos šios sąlygos: turto vertė nėra didesnė už rinkos vertę (kai rinkos vertę patvirtina turto vertintojas arba nepriklausoma turto vertinimo įmonė, atlikę nepriklausomą vertinimą); turtas yra įtrauktas į projekto vykdytojo ar partnerio apskaitą; turtui pirkti, statyti ar rekonstruoti per pastaruosius 10 metų nebuvo skirta ES struktūrinių fondų ar kitų ES finansinių priemonių).</a:t>
            </a:r>
          </a:p>
          <a:p>
            <a:endParaRPr lang="lt-LT" dirty="0"/>
          </a:p>
        </p:txBody>
      </p:sp>
    </p:spTree>
    <p:extLst>
      <p:ext uri="{BB962C8B-B14F-4D97-AF65-F5344CB8AC3E}">
        <p14:creationId xmlns:p14="http://schemas.microsoft.com/office/powerpoint/2010/main" val="2656183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Projektų įgyvendinimo reikalavimai</a:t>
            </a:r>
          </a:p>
        </p:txBody>
      </p:sp>
      <p:sp>
        <p:nvSpPr>
          <p:cNvPr id="4" name="Content Placeholder 2"/>
          <p:cNvSpPr>
            <a:spLocks noGrp="1"/>
          </p:cNvSpPr>
          <p:nvPr>
            <p:ph idx="1"/>
          </p:nvPr>
        </p:nvSpPr>
        <p:spPr/>
        <p:txBody>
          <a:bodyPr>
            <a:normAutofit/>
          </a:bodyPr>
          <a:lstStyle/>
          <a:p>
            <a:pPr>
              <a:defRPr/>
            </a:pPr>
            <a:r>
              <a:rPr lang="lt-LT" sz="2000" dirty="0"/>
              <a:t>būtų apdraustas projekto įgyvendinimui skirtas ilgalaikis materialusis turtas, kuris įsigytas ar sukurtas iš projektui skirto finansavimo lėšų, maksimaliu turto atkuriamosios vertės draudimu nuo visų galimų rizikos atvejų. Turtas turi būti apdraustas Projekto įgyvendinimo laikotarpiui nuo tada, kai yra sukuriamas ar įsigyjamas. Draudiminio įvykio atveju Projekto vykdytojas turi atkurti prarastą turtą, taip pat turi užtikrinti, kad tokio įsipareigojimo laikytųsi ir partneris (-</a:t>
            </a:r>
            <a:r>
              <a:rPr lang="lt-LT" sz="2000" dirty="0" err="1"/>
              <a:t>iai</a:t>
            </a:r>
            <a:r>
              <a:rPr lang="lt-LT" sz="2000" dirty="0"/>
              <a:t>);</a:t>
            </a:r>
          </a:p>
          <a:p>
            <a:pPr marL="0" indent="0">
              <a:buNone/>
              <a:defRPr/>
            </a:pPr>
            <a:endParaRPr lang="lt-LT" sz="2000" dirty="0"/>
          </a:p>
          <a:p>
            <a:pPr>
              <a:defRPr/>
            </a:pPr>
            <a:r>
              <a:rPr lang="lt-LT" sz="2000" dirty="0"/>
              <a:t>projekto lėšomis suremontuotas nekilnojamasis turtas (patalpos) būtų naudojamas vykdant projekto tikslą atitinkančias veiklas ne trumpiau kaip 5 metus nuo projekto veiklų įgyvendinimo pabaigos;</a:t>
            </a:r>
          </a:p>
          <a:p>
            <a:pPr marL="0" indent="0">
              <a:buNone/>
              <a:defRPr/>
            </a:pPr>
            <a:endParaRPr lang="lt-LT" sz="2000" b="1" dirty="0"/>
          </a:p>
        </p:txBody>
      </p:sp>
    </p:spTree>
    <p:extLst>
      <p:ext uri="{BB962C8B-B14F-4D97-AF65-F5344CB8AC3E}">
        <p14:creationId xmlns:p14="http://schemas.microsoft.com/office/powerpoint/2010/main" val="11511162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5" y="312254"/>
            <a:ext cx="8177834" cy="551829"/>
          </a:xfrm>
        </p:spPr>
        <p:txBody>
          <a:bodyPr>
            <a:normAutofit/>
          </a:bodyPr>
          <a:lstStyle/>
          <a:p>
            <a:r>
              <a:rPr lang="lt-LT" dirty="0"/>
              <a:t>Tinkamos finansuoti išlaidos</a:t>
            </a:r>
          </a:p>
        </p:txBody>
      </p:sp>
      <p:graphicFrame>
        <p:nvGraphicFramePr>
          <p:cNvPr id="4" name="Lentelė 1"/>
          <p:cNvGraphicFramePr>
            <a:graphicFrameLocks noGrp="1"/>
          </p:cNvGraphicFramePr>
          <p:nvPr>
            <p:extLst>
              <p:ext uri="{D42A27DB-BD31-4B8C-83A1-F6EECF244321}">
                <p14:modId xmlns:p14="http://schemas.microsoft.com/office/powerpoint/2010/main" val="3633936883"/>
              </p:ext>
            </p:extLst>
          </p:nvPr>
        </p:nvGraphicFramePr>
        <p:xfrm>
          <a:off x="1114425" y="1751979"/>
          <a:ext cx="8070159" cy="3876262"/>
        </p:xfrm>
        <a:graphic>
          <a:graphicData uri="http://schemas.openxmlformats.org/drawingml/2006/table">
            <a:tbl>
              <a:tblPr firstRow="1" bandRow="1">
                <a:tableStyleId>{F5AB1C69-6EDB-4FF4-983F-18BD219EF322}</a:tableStyleId>
              </a:tblPr>
              <a:tblGrid>
                <a:gridCol w="2690053">
                  <a:extLst>
                    <a:ext uri="{9D8B030D-6E8A-4147-A177-3AD203B41FA5}">
                      <a16:colId xmlns:a16="http://schemas.microsoft.com/office/drawing/2014/main" val="20000"/>
                    </a:ext>
                  </a:extLst>
                </a:gridCol>
                <a:gridCol w="3489799">
                  <a:extLst>
                    <a:ext uri="{9D8B030D-6E8A-4147-A177-3AD203B41FA5}">
                      <a16:colId xmlns:a16="http://schemas.microsoft.com/office/drawing/2014/main" val="20001"/>
                    </a:ext>
                  </a:extLst>
                </a:gridCol>
                <a:gridCol w="1890307">
                  <a:extLst>
                    <a:ext uri="{9D8B030D-6E8A-4147-A177-3AD203B41FA5}">
                      <a16:colId xmlns:a16="http://schemas.microsoft.com/office/drawing/2014/main" val="20002"/>
                    </a:ext>
                  </a:extLst>
                </a:gridCol>
              </a:tblGrid>
              <a:tr h="591247">
                <a:tc rowSpan="2">
                  <a:txBody>
                    <a:bodyPr/>
                    <a:lstStyle/>
                    <a:p>
                      <a:pPr algn="ctr"/>
                      <a:r>
                        <a:rPr lang="lt-LT" sz="1800" dirty="0"/>
                        <a:t>Išlaidų kategorija</a:t>
                      </a:r>
                      <a:endParaRPr lang="lt-LT" sz="1800" b="1" dirty="0"/>
                    </a:p>
                  </a:txBody>
                  <a:tcPr marL="74302" marR="74302" marT="37148" marB="37148"/>
                </a:tc>
                <a:tc gridSpan="2">
                  <a:txBody>
                    <a:bodyPr/>
                    <a:lstStyle/>
                    <a:p>
                      <a:pPr algn="ctr"/>
                      <a:r>
                        <a:rPr lang="lt-LT" sz="1800" dirty="0"/>
                        <a:t>Reikalavimai ir paaiškinimai</a:t>
                      </a:r>
                      <a:endParaRPr lang="lt-LT" sz="1800" b="1" dirty="0"/>
                    </a:p>
                  </a:txBody>
                  <a:tcPr marL="74302" marR="74302" marT="37148" marB="37148"/>
                </a:tc>
                <a:tc hMerge="1">
                  <a:txBody>
                    <a:bodyPr/>
                    <a:lstStyle/>
                    <a:p>
                      <a:endParaRPr lang="lt-LT" dirty="0"/>
                    </a:p>
                  </a:txBody>
                  <a:tcPr/>
                </a:tc>
                <a:extLst>
                  <a:ext uri="{0D108BD9-81ED-4DB2-BD59-A6C34878D82A}">
                    <a16:rowId xmlns:a16="http://schemas.microsoft.com/office/drawing/2014/main" val="10000"/>
                  </a:ext>
                </a:extLst>
              </a:tr>
              <a:tr h="434979">
                <a:tc vMerge="1">
                  <a:txBody>
                    <a:bodyPr/>
                    <a:lstStyle/>
                    <a:p>
                      <a:endParaRPr lang="lt-LT" dirty="0"/>
                    </a:p>
                  </a:txBody>
                  <a:tcPr/>
                </a:tc>
                <a:tc>
                  <a:txBody>
                    <a:bodyPr/>
                    <a:lstStyle/>
                    <a:p>
                      <a:pPr algn="ctr"/>
                      <a:r>
                        <a:rPr lang="lt-LT" sz="1800" b="1" dirty="0">
                          <a:solidFill>
                            <a:schemeClr val="bg1"/>
                          </a:solidFill>
                        </a:rPr>
                        <a:t>Išlaidos</a:t>
                      </a:r>
                    </a:p>
                  </a:txBody>
                  <a:tcPr marL="74302" marR="74302" marT="37148" marB="37148">
                    <a:solidFill>
                      <a:schemeClr val="accent3"/>
                    </a:solidFill>
                  </a:tcPr>
                </a:tc>
                <a:tc>
                  <a:txBody>
                    <a:bodyPr/>
                    <a:lstStyle/>
                    <a:p>
                      <a:pPr algn="ctr"/>
                      <a:r>
                        <a:rPr lang="lt-LT" sz="1800" b="1" dirty="0">
                          <a:solidFill>
                            <a:schemeClr val="bg1"/>
                          </a:solidFill>
                        </a:rPr>
                        <a:t>Išlaidų ribojimas</a:t>
                      </a:r>
                    </a:p>
                  </a:txBody>
                  <a:tcPr marL="74302" marR="74302" marT="37148" marB="37148">
                    <a:solidFill>
                      <a:schemeClr val="accent3"/>
                    </a:solidFill>
                  </a:tcPr>
                </a:tc>
                <a:extLst>
                  <a:ext uri="{0D108BD9-81ED-4DB2-BD59-A6C34878D82A}">
                    <a16:rowId xmlns:a16="http://schemas.microsoft.com/office/drawing/2014/main" val="10001"/>
                  </a:ext>
                </a:extLst>
              </a:tr>
              <a:tr h="1277603">
                <a:tc>
                  <a:txBody>
                    <a:bodyPr/>
                    <a:lstStyle/>
                    <a:p>
                      <a:r>
                        <a:rPr lang="lt-LT" sz="1800" dirty="0"/>
                        <a:t>Nekilnojamas turtas</a:t>
                      </a:r>
                    </a:p>
                  </a:txBody>
                  <a:tcPr marL="74302" marR="74302" marT="37148" marB="37148"/>
                </a:tc>
                <a:tc>
                  <a:txBody>
                    <a:bodyPr/>
                    <a:lstStyle/>
                    <a:p>
                      <a:r>
                        <a:rPr lang="lt-LT" sz="1800" dirty="0"/>
                        <a:t>Veikloms vykdyti reikalingas nekilnojamas turtas (valdomas vykdytojo, partnerio), jo rinkos vertės nustatymo išlaidos;</a:t>
                      </a:r>
                    </a:p>
                  </a:txBody>
                  <a:tcPr marL="74302" marR="74302" marT="37148" marB="37148"/>
                </a:tc>
                <a:tc rowSpan="2">
                  <a:txBody>
                    <a:bodyPr/>
                    <a:lstStyle/>
                    <a:p>
                      <a:r>
                        <a:rPr lang="lt-LT" sz="1800" dirty="0"/>
                        <a:t>Ne daugiau 10 proc. visų projekto tinkamų finansuoti išlaidų</a:t>
                      </a:r>
                    </a:p>
                  </a:txBody>
                  <a:tcPr marL="74302" marR="74302" marT="37148" marB="37148"/>
                </a:tc>
                <a:extLst>
                  <a:ext uri="{0D108BD9-81ED-4DB2-BD59-A6C34878D82A}">
                    <a16:rowId xmlns:a16="http://schemas.microsoft.com/office/drawing/2014/main" val="10002"/>
                  </a:ext>
                </a:extLst>
              </a:tr>
              <a:tr h="1572433">
                <a:tc>
                  <a:txBody>
                    <a:bodyPr/>
                    <a:lstStyle/>
                    <a:p>
                      <a:r>
                        <a:rPr lang="lt-LT" sz="1800" dirty="0"/>
                        <a:t>Statyba, remontas, kt. darbai</a:t>
                      </a:r>
                    </a:p>
                  </a:txBody>
                  <a:tcPr marL="74302" marR="74302" marT="37148" marB="37148"/>
                </a:tc>
                <a:tc>
                  <a:txBody>
                    <a:bodyPr/>
                    <a:lstStyle/>
                    <a:p>
                      <a:r>
                        <a:rPr lang="lt-LT" sz="1800" dirty="0"/>
                        <a:t>Patalpų paprastasis remontas (kai tai  reikalinga </a:t>
                      </a:r>
                      <a:r>
                        <a:rPr lang="lt-LT" sz="1800" dirty="0" err="1"/>
                        <a:t>soc</a:t>
                      </a:r>
                      <a:r>
                        <a:rPr lang="lt-LT" sz="1800" dirty="0"/>
                        <a:t>. ir kt. paslaugų socialinės atskirties gyventojams  teikimui)</a:t>
                      </a:r>
                    </a:p>
                  </a:txBody>
                  <a:tcPr marL="74302" marR="74302" marT="37148" marB="37148"/>
                </a:tc>
                <a:tc vMerge="1">
                  <a:txBody>
                    <a:bodyPr/>
                    <a:lstStyle/>
                    <a:p>
                      <a:endParaRPr lang="lt-LT"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34862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5" y="299002"/>
            <a:ext cx="8177834" cy="551829"/>
          </a:xfrm>
        </p:spPr>
        <p:txBody>
          <a:bodyPr>
            <a:normAutofit/>
          </a:bodyPr>
          <a:lstStyle/>
          <a:p>
            <a:r>
              <a:rPr lang="lt-LT" dirty="0"/>
              <a:t>Tinkamos finansuoti išlaidos</a:t>
            </a:r>
          </a:p>
        </p:txBody>
      </p:sp>
      <p:graphicFrame>
        <p:nvGraphicFramePr>
          <p:cNvPr id="5" name="Lentelė 1"/>
          <p:cNvGraphicFramePr>
            <a:graphicFrameLocks noGrp="1"/>
          </p:cNvGraphicFramePr>
          <p:nvPr>
            <p:extLst>
              <p:ext uri="{D42A27DB-BD31-4B8C-83A1-F6EECF244321}">
                <p14:modId xmlns:p14="http://schemas.microsoft.com/office/powerpoint/2010/main" val="3234865284"/>
              </p:ext>
            </p:extLst>
          </p:nvPr>
        </p:nvGraphicFramePr>
        <p:xfrm>
          <a:off x="1114425" y="1751979"/>
          <a:ext cx="8091695" cy="4080841"/>
        </p:xfrm>
        <a:graphic>
          <a:graphicData uri="http://schemas.openxmlformats.org/drawingml/2006/table">
            <a:tbl>
              <a:tblPr firstRow="1" bandRow="1">
                <a:tableStyleId>{F5AB1C69-6EDB-4FF4-983F-18BD219EF322}</a:tableStyleId>
              </a:tblPr>
              <a:tblGrid>
                <a:gridCol w="2073080">
                  <a:extLst>
                    <a:ext uri="{9D8B030D-6E8A-4147-A177-3AD203B41FA5}">
                      <a16:colId xmlns:a16="http://schemas.microsoft.com/office/drawing/2014/main" val="20000"/>
                    </a:ext>
                  </a:extLst>
                </a:gridCol>
                <a:gridCol w="4123264">
                  <a:extLst>
                    <a:ext uri="{9D8B030D-6E8A-4147-A177-3AD203B41FA5}">
                      <a16:colId xmlns:a16="http://schemas.microsoft.com/office/drawing/2014/main" val="20001"/>
                    </a:ext>
                  </a:extLst>
                </a:gridCol>
                <a:gridCol w="1895351">
                  <a:extLst>
                    <a:ext uri="{9D8B030D-6E8A-4147-A177-3AD203B41FA5}">
                      <a16:colId xmlns:a16="http://schemas.microsoft.com/office/drawing/2014/main" val="20002"/>
                    </a:ext>
                  </a:extLst>
                </a:gridCol>
              </a:tblGrid>
              <a:tr h="546918">
                <a:tc rowSpan="2">
                  <a:txBody>
                    <a:bodyPr/>
                    <a:lstStyle/>
                    <a:p>
                      <a:pPr algn="ctr"/>
                      <a:r>
                        <a:rPr lang="lt-LT" sz="1800" dirty="0"/>
                        <a:t>Išlaidų kategorija</a:t>
                      </a:r>
                      <a:endParaRPr lang="lt-LT" sz="1800" b="1" dirty="0"/>
                    </a:p>
                  </a:txBody>
                  <a:tcPr marL="74302" marR="74302" marT="37148" marB="37148"/>
                </a:tc>
                <a:tc gridSpan="2">
                  <a:txBody>
                    <a:bodyPr/>
                    <a:lstStyle/>
                    <a:p>
                      <a:pPr algn="ctr"/>
                      <a:r>
                        <a:rPr lang="lt-LT" sz="1800" dirty="0"/>
                        <a:t>Reikalavimai ir paaiškinimai</a:t>
                      </a:r>
                      <a:endParaRPr lang="lt-LT" sz="1800" b="1" dirty="0"/>
                    </a:p>
                  </a:txBody>
                  <a:tcPr marL="74302" marR="74302" marT="37148" marB="37148"/>
                </a:tc>
                <a:tc hMerge="1">
                  <a:txBody>
                    <a:bodyPr/>
                    <a:lstStyle/>
                    <a:p>
                      <a:endParaRPr lang="lt-LT" dirty="0"/>
                    </a:p>
                  </a:txBody>
                  <a:tcPr/>
                </a:tc>
                <a:extLst>
                  <a:ext uri="{0D108BD9-81ED-4DB2-BD59-A6C34878D82A}">
                    <a16:rowId xmlns:a16="http://schemas.microsoft.com/office/drawing/2014/main" val="10000"/>
                  </a:ext>
                </a:extLst>
              </a:tr>
              <a:tr h="467938">
                <a:tc vMerge="1">
                  <a:txBody>
                    <a:bodyPr/>
                    <a:lstStyle/>
                    <a:p>
                      <a:endParaRPr lang="lt-LT" dirty="0"/>
                    </a:p>
                  </a:txBody>
                  <a:tcPr/>
                </a:tc>
                <a:tc>
                  <a:txBody>
                    <a:bodyPr/>
                    <a:lstStyle/>
                    <a:p>
                      <a:pPr algn="ctr"/>
                      <a:r>
                        <a:rPr lang="lt-LT" sz="1800" b="1" dirty="0">
                          <a:solidFill>
                            <a:schemeClr val="bg1"/>
                          </a:solidFill>
                        </a:rPr>
                        <a:t>Išlaidos</a:t>
                      </a:r>
                    </a:p>
                  </a:txBody>
                  <a:tcPr marL="74302" marR="74302" marT="37148" marB="37148">
                    <a:solidFill>
                      <a:schemeClr val="accent3"/>
                    </a:solidFill>
                  </a:tcPr>
                </a:tc>
                <a:tc>
                  <a:txBody>
                    <a:bodyPr/>
                    <a:lstStyle/>
                    <a:p>
                      <a:pPr algn="ctr"/>
                      <a:r>
                        <a:rPr lang="lt-LT" sz="1800" b="1" dirty="0">
                          <a:solidFill>
                            <a:schemeClr val="bg1"/>
                          </a:solidFill>
                        </a:rPr>
                        <a:t>Išlaidų ribojimas</a:t>
                      </a:r>
                    </a:p>
                  </a:txBody>
                  <a:tcPr marL="74302" marR="74302" marT="37148" marB="37148">
                    <a:solidFill>
                      <a:schemeClr val="accent3"/>
                    </a:solidFill>
                  </a:tcPr>
                </a:tc>
                <a:extLst>
                  <a:ext uri="{0D108BD9-81ED-4DB2-BD59-A6C34878D82A}">
                    <a16:rowId xmlns:a16="http://schemas.microsoft.com/office/drawing/2014/main" val="10001"/>
                  </a:ext>
                </a:extLst>
              </a:tr>
              <a:tr h="3065985">
                <a:tc>
                  <a:txBody>
                    <a:bodyPr/>
                    <a:lstStyle/>
                    <a:p>
                      <a:r>
                        <a:rPr lang="lt-LT" sz="1800" dirty="0"/>
                        <a:t>Įranga, įrenginiai, kitas turtas</a:t>
                      </a:r>
                    </a:p>
                  </a:txBody>
                  <a:tcPr marL="74302" marR="74302" marT="37148" marB="37148"/>
                </a:tc>
                <a:tc>
                  <a:txBody>
                    <a:bodyPr/>
                    <a:lstStyle/>
                    <a:p>
                      <a:r>
                        <a:rPr lang="lt-LT" sz="1800" dirty="0"/>
                        <a:t>Projekto veikloms vykdyti reikalingi baldai, kompiuterinė technika, kita įranga, įrenginiai ir kt. ilgalaikis turtas.</a:t>
                      </a:r>
                    </a:p>
                    <a:p>
                      <a:endParaRPr lang="lt-LT" sz="1800" dirty="0"/>
                    </a:p>
                    <a:p>
                      <a:r>
                        <a:rPr lang="lt-LT" sz="1800" dirty="0"/>
                        <a:t>Tinkama, kai veiklas (ar jų dalį), kurių vykdymui įsigyjama įranga, įgyvendina vykdytojas, partneris.</a:t>
                      </a:r>
                    </a:p>
                  </a:txBody>
                  <a:tcPr marL="74302" marR="74302" marT="37148" marB="37148"/>
                </a:tc>
                <a:tc>
                  <a:txBody>
                    <a:bodyPr/>
                    <a:lstStyle/>
                    <a:p>
                      <a:r>
                        <a:rPr lang="lt-LT" sz="1800" dirty="0"/>
                        <a:t>Ne daugiau 30 proc. visų projekto tinkamų finansuoti išlaidų</a:t>
                      </a:r>
                    </a:p>
                  </a:txBody>
                  <a:tcPr marL="74302" marR="74302" marT="37148" marB="37148"/>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23110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5" y="333790"/>
            <a:ext cx="7800975" cy="497992"/>
          </a:xfrm>
        </p:spPr>
        <p:txBody>
          <a:bodyPr>
            <a:normAutofit/>
          </a:bodyPr>
          <a:lstStyle/>
          <a:p>
            <a:r>
              <a:rPr lang="lt-LT" dirty="0"/>
              <a:t>Tinkamos finansuoti išlaidos</a:t>
            </a:r>
          </a:p>
        </p:txBody>
      </p:sp>
      <p:graphicFrame>
        <p:nvGraphicFramePr>
          <p:cNvPr id="5" name="Lentelė 1"/>
          <p:cNvGraphicFramePr>
            <a:graphicFrameLocks noGrp="1"/>
          </p:cNvGraphicFramePr>
          <p:nvPr>
            <p:extLst>
              <p:ext uri="{D42A27DB-BD31-4B8C-83A1-F6EECF244321}">
                <p14:modId xmlns:p14="http://schemas.microsoft.com/office/powerpoint/2010/main" val="1369547347"/>
              </p:ext>
            </p:extLst>
          </p:nvPr>
        </p:nvGraphicFramePr>
        <p:xfrm>
          <a:off x="1114425" y="1504329"/>
          <a:ext cx="7800975" cy="4641738"/>
        </p:xfrm>
        <a:graphic>
          <a:graphicData uri="http://schemas.openxmlformats.org/drawingml/2006/table">
            <a:tbl>
              <a:tblPr firstRow="1" bandRow="1">
                <a:tableStyleId>{F5AB1C69-6EDB-4FF4-983F-18BD219EF322}</a:tableStyleId>
              </a:tblPr>
              <a:tblGrid>
                <a:gridCol w="1289419">
                  <a:extLst>
                    <a:ext uri="{9D8B030D-6E8A-4147-A177-3AD203B41FA5}">
                      <a16:colId xmlns:a16="http://schemas.microsoft.com/office/drawing/2014/main" val="20000"/>
                    </a:ext>
                  </a:extLst>
                </a:gridCol>
                <a:gridCol w="6511556">
                  <a:extLst>
                    <a:ext uri="{9D8B030D-6E8A-4147-A177-3AD203B41FA5}">
                      <a16:colId xmlns:a16="http://schemas.microsoft.com/office/drawing/2014/main" val="20001"/>
                    </a:ext>
                  </a:extLst>
                </a:gridCol>
              </a:tblGrid>
              <a:tr h="368143">
                <a:tc rowSpan="2">
                  <a:txBody>
                    <a:bodyPr/>
                    <a:lstStyle/>
                    <a:p>
                      <a:pPr algn="ctr"/>
                      <a:r>
                        <a:rPr lang="lt-LT" sz="1600" dirty="0"/>
                        <a:t>Išlaidų kategorija</a:t>
                      </a:r>
                      <a:endParaRPr lang="lt-LT" sz="1600" b="1" dirty="0"/>
                    </a:p>
                  </a:txBody>
                  <a:tcPr marL="74301" marR="74301" marT="37146" marB="37146"/>
                </a:tc>
                <a:tc>
                  <a:txBody>
                    <a:bodyPr/>
                    <a:lstStyle/>
                    <a:p>
                      <a:pPr algn="ctr"/>
                      <a:r>
                        <a:rPr lang="lt-LT" sz="1600" dirty="0"/>
                        <a:t>Reikalavimai ir paaiškinimai</a:t>
                      </a:r>
                      <a:endParaRPr lang="lt-LT" sz="1600" b="1" dirty="0"/>
                    </a:p>
                  </a:txBody>
                  <a:tcPr marL="74301" marR="74301" marT="37146" marB="37146"/>
                </a:tc>
                <a:extLst>
                  <a:ext uri="{0D108BD9-81ED-4DB2-BD59-A6C34878D82A}">
                    <a16:rowId xmlns:a16="http://schemas.microsoft.com/office/drawing/2014/main" val="10000"/>
                  </a:ext>
                </a:extLst>
              </a:tr>
              <a:tr h="334678">
                <a:tc vMerge="1">
                  <a:txBody>
                    <a:bodyPr/>
                    <a:lstStyle/>
                    <a:p>
                      <a:endParaRPr lang="lt-LT" dirty="0"/>
                    </a:p>
                  </a:txBody>
                  <a:tcPr/>
                </a:tc>
                <a:tc>
                  <a:txBody>
                    <a:bodyPr/>
                    <a:lstStyle/>
                    <a:p>
                      <a:pPr algn="ctr"/>
                      <a:r>
                        <a:rPr lang="lt-LT" sz="1600" dirty="0">
                          <a:solidFill>
                            <a:schemeClr val="bg1"/>
                          </a:solidFill>
                        </a:rPr>
                        <a:t>Išlaidos</a:t>
                      </a:r>
                      <a:endParaRPr lang="lt-LT" sz="1600" b="1" dirty="0">
                        <a:solidFill>
                          <a:schemeClr val="bg1"/>
                        </a:solidFill>
                      </a:endParaRPr>
                    </a:p>
                  </a:txBody>
                  <a:tcPr marL="74301" marR="74301" marT="37146" marB="37146">
                    <a:solidFill>
                      <a:schemeClr val="accent3"/>
                    </a:solidFill>
                  </a:tcPr>
                </a:tc>
                <a:extLst>
                  <a:ext uri="{0D108BD9-81ED-4DB2-BD59-A6C34878D82A}">
                    <a16:rowId xmlns:a16="http://schemas.microsoft.com/office/drawing/2014/main" val="10001"/>
                  </a:ext>
                </a:extLst>
              </a:tr>
              <a:tr h="1008493">
                <a:tc rowSpan="4">
                  <a:txBody>
                    <a:bodyPr/>
                    <a:lstStyle/>
                    <a:p>
                      <a:r>
                        <a:rPr lang="lt-LT" sz="1600" dirty="0"/>
                        <a:t>Projekto vykdymas</a:t>
                      </a:r>
                    </a:p>
                  </a:txBody>
                  <a:tcPr marL="74301" marR="74301" marT="37146" marB="37146"/>
                </a:tc>
                <a:tc>
                  <a:txBody>
                    <a:bodyPr/>
                    <a:lstStyle/>
                    <a:p>
                      <a:r>
                        <a:rPr lang="lt-LT" sz="1600" dirty="0"/>
                        <a:t>Projekto veiklas vykdančio personalo </a:t>
                      </a:r>
                      <a:r>
                        <a:rPr lang="lt-LT" sz="1600" i="1" dirty="0"/>
                        <a:t>(projekto vykdytojo, partnerio darbuotojai ir pagal autorines ar paslaugų sutartis dirbantys fiziniai asmenys)</a:t>
                      </a:r>
                      <a:r>
                        <a:rPr lang="lt-LT" sz="1600" dirty="0"/>
                        <a:t> darbo užmokestis (</a:t>
                      </a:r>
                      <a:r>
                        <a:rPr lang="lt-LT" sz="1600" b="1" dirty="0">
                          <a:solidFill>
                            <a:srgbClr val="FF0000"/>
                          </a:solidFill>
                        </a:rPr>
                        <a:t>tik kaip nuosavas įnašas</a:t>
                      </a:r>
                      <a:r>
                        <a:rPr lang="lt-LT" sz="1600" dirty="0"/>
                        <a:t>)</a:t>
                      </a:r>
                    </a:p>
                  </a:txBody>
                  <a:tcPr marL="74301" marR="74301" marT="37146" marB="37146"/>
                </a:tc>
                <a:extLst>
                  <a:ext uri="{0D108BD9-81ED-4DB2-BD59-A6C34878D82A}">
                    <a16:rowId xmlns:a16="http://schemas.microsoft.com/office/drawing/2014/main" val="10002"/>
                  </a:ext>
                </a:extLst>
              </a:tr>
              <a:tr h="543034">
                <a:tc vMerge="1">
                  <a:txBody>
                    <a:bodyPr/>
                    <a:lstStyle/>
                    <a:p>
                      <a:endParaRPr lang="lt-LT"/>
                    </a:p>
                  </a:txBody>
                  <a:tcPr/>
                </a:tc>
                <a:tc>
                  <a:txBody>
                    <a:bodyPr/>
                    <a:lstStyle/>
                    <a:p>
                      <a:r>
                        <a:rPr lang="lt-LT" sz="1600" dirty="0"/>
                        <a:t>Projekto veiklas vykdančių savanorių savanoriška veikla – nepiniginis įnašas, nustatomas </a:t>
                      </a:r>
                      <a:r>
                        <a:rPr lang="lt-LT" sz="1600" b="1" dirty="0">
                          <a:solidFill>
                            <a:srgbClr val="FF0000"/>
                          </a:solidFill>
                        </a:rPr>
                        <a:t>taikant fiksuotąjį įkainį</a:t>
                      </a:r>
                    </a:p>
                  </a:txBody>
                  <a:tcPr marL="74301" marR="74301" marT="37146" marB="37146"/>
                </a:tc>
                <a:extLst>
                  <a:ext uri="{0D108BD9-81ED-4DB2-BD59-A6C34878D82A}">
                    <a16:rowId xmlns:a16="http://schemas.microsoft.com/office/drawing/2014/main" val="10003"/>
                  </a:ext>
                </a:extLst>
              </a:tr>
              <a:tr h="1008493">
                <a:tc vMerge="1">
                  <a:txBody>
                    <a:bodyPr/>
                    <a:lstStyle/>
                    <a:p>
                      <a:endParaRPr lang="lt-LT" dirty="0"/>
                    </a:p>
                  </a:txBody>
                  <a:tcPr/>
                </a:tc>
                <a:tc>
                  <a:txBody>
                    <a:bodyPr/>
                    <a:lstStyle/>
                    <a:p>
                      <a:r>
                        <a:rPr lang="lt-LT" sz="1600" dirty="0"/>
                        <a:t>Projekto veiklų dalyvių darbo užmokestis, apskaičiuotas ir išmokėtas už darbo laiką, kurio metu darbuotojai dalyvavo projekto veiklose (jei jų darbo užmokestis mokamas ne iš ES ar kt. ES ar tarptautinės finansinės paramos) – </a:t>
                      </a:r>
                      <a:r>
                        <a:rPr lang="lt-LT" sz="1600" b="1" dirty="0">
                          <a:solidFill>
                            <a:srgbClr val="FF0000"/>
                          </a:solidFill>
                        </a:rPr>
                        <a:t>tik kaip nuosavas įnašas</a:t>
                      </a:r>
                    </a:p>
                  </a:txBody>
                  <a:tcPr marL="74301" marR="74301" marT="37146" marB="37146"/>
                </a:tc>
                <a:extLst>
                  <a:ext uri="{0D108BD9-81ED-4DB2-BD59-A6C34878D82A}">
                    <a16:rowId xmlns:a16="http://schemas.microsoft.com/office/drawing/2014/main" val="10004"/>
                  </a:ext>
                </a:extLst>
              </a:tr>
              <a:tr h="1318800">
                <a:tc vMerge="1">
                  <a:txBody>
                    <a:bodyPr/>
                    <a:lstStyle/>
                    <a:p>
                      <a:endParaRPr lang="lt-L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600" dirty="0"/>
                        <a:t>Projekto veikloms vykdyti reikalingų baldų, įrangos (ir programinės), įrenginių, įrankių nuomos išlaidos (tinkama, kai veiklas (ar jų dalį), kurių vykdymui įsigyjama įranga, įgyvendina vykdytojas, partneris); </a:t>
                      </a:r>
                      <a:r>
                        <a:rPr lang="lt-LT" sz="1600" dirty="0" err="1"/>
                        <a:t>nusidėvejimo</a:t>
                      </a:r>
                      <a:r>
                        <a:rPr lang="lt-LT" sz="1600" dirty="0"/>
                        <a:t> išlaidos </a:t>
                      </a:r>
                      <a:r>
                        <a:rPr lang="lt-LT" sz="1600" kern="1200" dirty="0">
                          <a:solidFill>
                            <a:schemeClr val="dk1"/>
                          </a:solidFill>
                          <a:latin typeface="+mn-lt"/>
                          <a:ea typeface="+mn-ea"/>
                          <a:cs typeface="+mn-cs"/>
                        </a:rPr>
                        <a:t>(jei ilgalaikis turtas įsigytas nuosavybėn nuosavomis lėšomis; tinkama, kiek tai susiję su veiklų vykdymu)</a:t>
                      </a:r>
                    </a:p>
                  </a:txBody>
                  <a:tcPr marL="74301" marR="74301" marT="37146" marB="37146"/>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71915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9430" y="317224"/>
            <a:ext cx="8048625" cy="573363"/>
          </a:xfrm>
        </p:spPr>
        <p:txBody>
          <a:bodyPr/>
          <a:lstStyle/>
          <a:p>
            <a:r>
              <a:rPr lang="lt-LT" dirty="0"/>
              <a:t>Tinkamos finansuoti išlaidos</a:t>
            </a:r>
          </a:p>
        </p:txBody>
      </p:sp>
      <p:graphicFrame>
        <p:nvGraphicFramePr>
          <p:cNvPr id="4" name="Lentelė 1"/>
          <p:cNvGraphicFramePr>
            <a:graphicFrameLocks noGrp="1"/>
          </p:cNvGraphicFramePr>
          <p:nvPr>
            <p:extLst>
              <p:ext uri="{D42A27DB-BD31-4B8C-83A1-F6EECF244321}">
                <p14:modId xmlns:p14="http://schemas.microsoft.com/office/powerpoint/2010/main" val="278694694"/>
              </p:ext>
            </p:extLst>
          </p:nvPr>
        </p:nvGraphicFramePr>
        <p:xfrm>
          <a:off x="662609" y="1139688"/>
          <a:ext cx="8715789" cy="5112903"/>
        </p:xfrm>
        <a:graphic>
          <a:graphicData uri="http://schemas.openxmlformats.org/drawingml/2006/table">
            <a:tbl>
              <a:tblPr firstRow="1" bandRow="1">
                <a:tableStyleId>{F5AB1C69-6EDB-4FF4-983F-18BD219EF322}</a:tableStyleId>
              </a:tblPr>
              <a:tblGrid>
                <a:gridCol w="595274">
                  <a:extLst>
                    <a:ext uri="{9D8B030D-6E8A-4147-A177-3AD203B41FA5}">
                      <a16:colId xmlns:a16="http://schemas.microsoft.com/office/drawing/2014/main" val="20000"/>
                    </a:ext>
                  </a:extLst>
                </a:gridCol>
                <a:gridCol w="8120515">
                  <a:extLst>
                    <a:ext uri="{9D8B030D-6E8A-4147-A177-3AD203B41FA5}">
                      <a16:colId xmlns:a16="http://schemas.microsoft.com/office/drawing/2014/main" val="20001"/>
                    </a:ext>
                  </a:extLst>
                </a:gridCol>
              </a:tblGrid>
              <a:tr h="325956">
                <a:tc rowSpan="2">
                  <a:txBody>
                    <a:bodyPr/>
                    <a:lstStyle/>
                    <a:p>
                      <a:pPr algn="ctr"/>
                      <a:r>
                        <a:rPr lang="lt-LT" sz="1400" dirty="0"/>
                        <a:t>Išlaidų kategorija</a:t>
                      </a:r>
                      <a:endParaRPr lang="lt-LT" sz="1400" b="1" dirty="0"/>
                    </a:p>
                  </a:txBody>
                  <a:tcPr marL="74295" marR="74295" marT="37151" marB="37151"/>
                </a:tc>
                <a:tc>
                  <a:txBody>
                    <a:bodyPr/>
                    <a:lstStyle/>
                    <a:p>
                      <a:pPr algn="ctr"/>
                      <a:r>
                        <a:rPr lang="lt-LT" sz="1400" dirty="0"/>
                        <a:t>Reikalavimai ir paaiškinimai</a:t>
                      </a:r>
                      <a:endParaRPr lang="lt-LT" sz="1400" b="1" dirty="0"/>
                    </a:p>
                  </a:txBody>
                  <a:tcPr marL="74295" marR="74295" marT="37151" marB="37151"/>
                </a:tc>
                <a:extLst>
                  <a:ext uri="{0D108BD9-81ED-4DB2-BD59-A6C34878D82A}">
                    <a16:rowId xmlns:a16="http://schemas.microsoft.com/office/drawing/2014/main" val="10000"/>
                  </a:ext>
                </a:extLst>
              </a:tr>
              <a:tr h="717139">
                <a:tc vMerge="1">
                  <a:txBody>
                    <a:bodyPr/>
                    <a:lstStyle/>
                    <a:p>
                      <a:endParaRPr lang="lt-LT" dirty="0"/>
                    </a:p>
                  </a:txBody>
                  <a:tcPr/>
                </a:tc>
                <a:tc>
                  <a:txBody>
                    <a:bodyPr/>
                    <a:lstStyle/>
                    <a:p>
                      <a:pPr algn="ctr"/>
                      <a:r>
                        <a:rPr lang="lt-LT" sz="1400" dirty="0">
                          <a:solidFill>
                            <a:schemeClr val="bg1"/>
                          </a:solidFill>
                        </a:rPr>
                        <a:t>Išlaidos</a:t>
                      </a:r>
                      <a:endParaRPr lang="lt-LT" sz="1400" b="1" dirty="0">
                        <a:solidFill>
                          <a:schemeClr val="bg1"/>
                        </a:solidFill>
                      </a:endParaRPr>
                    </a:p>
                  </a:txBody>
                  <a:tcPr marL="74295" marR="74295" marT="37151" marB="37151">
                    <a:solidFill>
                      <a:schemeClr val="accent3"/>
                    </a:solidFill>
                  </a:tcPr>
                </a:tc>
                <a:extLst>
                  <a:ext uri="{0D108BD9-81ED-4DB2-BD59-A6C34878D82A}">
                    <a16:rowId xmlns:a16="http://schemas.microsoft.com/office/drawing/2014/main" val="10001"/>
                  </a:ext>
                </a:extLst>
              </a:tr>
              <a:tr h="1842441">
                <a:tc rowSpan="4">
                  <a:txBody>
                    <a:bodyPr/>
                    <a:lstStyle/>
                    <a:p>
                      <a:r>
                        <a:rPr lang="lt-LT" sz="1400" dirty="0"/>
                        <a:t>Pro-</a:t>
                      </a:r>
                      <a:r>
                        <a:rPr lang="lt-LT" sz="1400" dirty="0" err="1"/>
                        <a:t>jekto</a:t>
                      </a:r>
                      <a:r>
                        <a:rPr lang="lt-LT" sz="1400" dirty="0"/>
                        <a:t> </a:t>
                      </a:r>
                      <a:r>
                        <a:rPr lang="lt-LT" sz="1400" dirty="0" err="1"/>
                        <a:t>vykdy-mas</a:t>
                      </a:r>
                      <a:endParaRPr lang="lt-LT" sz="1400" dirty="0"/>
                    </a:p>
                  </a:txBody>
                  <a:tcPr marL="74295" marR="74295" marT="37151" marB="37151"/>
                </a:tc>
                <a:tc>
                  <a:txBody>
                    <a:bodyPr/>
                    <a:lstStyle/>
                    <a:p>
                      <a:r>
                        <a:rPr lang="lt-LT" sz="1400" dirty="0"/>
                        <a:t>Projekto veikloms vykdyti reikalingo nekilnojamojo turto nuomos išlaidos </a:t>
                      </a:r>
                      <a:r>
                        <a:rPr lang="lt-LT" sz="1400" kern="1200" dirty="0">
                          <a:solidFill>
                            <a:schemeClr val="dk1"/>
                          </a:solidFill>
                          <a:effectLst/>
                          <a:latin typeface="+mn-lt"/>
                          <a:ea typeface="+mn-ea"/>
                          <a:cs typeface="+mn-cs"/>
                        </a:rPr>
                        <a:t>(</a:t>
                      </a:r>
                      <a:r>
                        <a:rPr lang="lt-LT" sz="1400" i="1" kern="1200" dirty="0">
                          <a:solidFill>
                            <a:schemeClr val="dk1"/>
                          </a:solidFill>
                          <a:effectLst/>
                          <a:latin typeface="+mn-lt"/>
                          <a:ea typeface="+mn-ea"/>
                          <a:cs typeface="+mn-cs"/>
                        </a:rPr>
                        <a:t>j</a:t>
                      </a:r>
                      <a:r>
                        <a:rPr lang="lt-LT" sz="1400" b="1" i="1" kern="1200" dirty="0">
                          <a:solidFill>
                            <a:schemeClr val="dk1"/>
                          </a:solidFill>
                          <a:effectLst/>
                          <a:latin typeface="+mn-lt"/>
                          <a:ea typeface="+mn-ea"/>
                          <a:cs typeface="+mn-cs"/>
                        </a:rPr>
                        <a:t>eigu</a:t>
                      </a:r>
                      <a:r>
                        <a:rPr lang="lt-LT" sz="1400" i="1" dirty="0"/>
                        <a:t>: </a:t>
                      </a:r>
                      <a:r>
                        <a:rPr lang="lt-LT" sz="1400" i="1" kern="1200" dirty="0">
                          <a:solidFill>
                            <a:schemeClr val="dk1"/>
                          </a:solidFill>
                          <a:effectLst/>
                          <a:latin typeface="+mn-lt"/>
                          <a:ea typeface="+mn-ea"/>
                          <a:cs typeface="+mn-cs"/>
                        </a:rPr>
                        <a:t>projekto veiklas (arba jų dalį), kurių vykdymui nuomojamas nekilnojamasis turtas</a:t>
                      </a:r>
                      <a:r>
                        <a:rPr lang="lt-LT" sz="1400" b="1" i="1" kern="1200" dirty="0">
                          <a:solidFill>
                            <a:schemeClr val="dk1"/>
                          </a:solidFill>
                          <a:effectLst/>
                          <a:latin typeface="+mn-lt"/>
                          <a:ea typeface="+mn-ea"/>
                          <a:cs typeface="+mn-cs"/>
                        </a:rPr>
                        <a:t>, įgyvendina pats </a:t>
                      </a:r>
                      <a:r>
                        <a:rPr lang="lt-LT" sz="1400" i="1" kern="1200" dirty="0">
                          <a:solidFill>
                            <a:schemeClr val="dk1"/>
                          </a:solidFill>
                          <a:effectLst/>
                          <a:latin typeface="+mn-lt"/>
                          <a:ea typeface="+mn-ea"/>
                          <a:cs typeface="+mn-cs"/>
                        </a:rPr>
                        <a:t>projekto vykdytojas ir (ar) partneris </a:t>
                      </a:r>
                      <a:r>
                        <a:rPr lang="lt-LT" sz="1400" b="1" i="1" kern="1200" dirty="0">
                          <a:solidFill>
                            <a:schemeClr val="dk1"/>
                          </a:solidFill>
                          <a:effectLst/>
                          <a:latin typeface="+mn-lt"/>
                          <a:ea typeface="+mn-ea"/>
                          <a:cs typeface="+mn-cs"/>
                        </a:rPr>
                        <a:t>ir jei </a:t>
                      </a:r>
                      <a:r>
                        <a:rPr lang="lt-LT" sz="1400" i="1" kern="1200" dirty="0">
                          <a:solidFill>
                            <a:schemeClr val="dk1"/>
                          </a:solidFill>
                          <a:effectLst/>
                          <a:latin typeface="+mn-lt"/>
                          <a:ea typeface="+mn-ea"/>
                          <a:cs typeface="+mn-cs"/>
                        </a:rPr>
                        <a:t>projekto vykdytojas ir (ar) partneris pagrindžia, kad: 1) projekto vykdytojo ar partnerio nuosavybės, patikėjimo ar panaudos teise </a:t>
                      </a:r>
                      <a:r>
                        <a:rPr lang="lt-LT" sz="1400" b="1" i="1" kern="1200" dirty="0">
                          <a:solidFill>
                            <a:schemeClr val="dk1"/>
                          </a:solidFill>
                          <a:effectLst/>
                          <a:latin typeface="+mn-lt"/>
                          <a:ea typeface="+mn-ea"/>
                          <a:cs typeface="+mn-cs"/>
                        </a:rPr>
                        <a:t>valdomų patalpų ploto nepakanka projekto veikloms vykdyti arba </a:t>
                      </a:r>
                      <a:r>
                        <a:rPr lang="lt-LT" sz="1400" i="1" kern="1200" dirty="0">
                          <a:solidFill>
                            <a:schemeClr val="dk1"/>
                          </a:solidFill>
                          <a:effectLst/>
                          <a:latin typeface="+mn-lt"/>
                          <a:ea typeface="+mn-ea"/>
                          <a:cs typeface="+mn-cs"/>
                        </a:rPr>
                        <a:t>projekto vykdytojo ar partnerio nuosavybės, patikėjimo ar panaudos teise </a:t>
                      </a:r>
                      <a:r>
                        <a:rPr lang="lt-LT" sz="1400" b="1" i="1" kern="1200" dirty="0">
                          <a:solidFill>
                            <a:schemeClr val="dk1"/>
                          </a:solidFill>
                          <a:effectLst/>
                          <a:latin typeface="+mn-lt"/>
                          <a:ea typeface="+mn-ea"/>
                          <a:cs typeface="+mn-cs"/>
                        </a:rPr>
                        <a:t>valdomos patalpos dėl numatomų vykdyti projekto veiklų pobūdžio ir šioms veikloms taikomų teisės aktuose nustatytų reikalavimų yra netinkamos</a:t>
                      </a:r>
                      <a:r>
                        <a:rPr lang="lt-LT" sz="1400" i="1" kern="1200" dirty="0">
                          <a:solidFill>
                            <a:schemeClr val="dk1"/>
                          </a:solidFill>
                          <a:effectLst/>
                          <a:latin typeface="+mn-lt"/>
                          <a:ea typeface="+mn-ea"/>
                          <a:cs typeface="+mn-cs"/>
                        </a:rPr>
                        <a:t>;  2) projekto vykdytojas ir partneris, </a:t>
                      </a:r>
                      <a:r>
                        <a:rPr lang="lt-LT" sz="1400" b="1" i="1" kern="1200" dirty="0">
                          <a:solidFill>
                            <a:schemeClr val="dk1"/>
                          </a:solidFill>
                          <a:effectLst/>
                          <a:latin typeface="+mn-lt"/>
                          <a:ea typeface="+mn-ea"/>
                          <a:cs typeface="+mn-cs"/>
                        </a:rPr>
                        <a:t>siekdami įgyti teisę projekto veikloms vykdyti reikalingas patalpas valdyti panaudos ir (ar) patikėjimo teise, ėmėsi visų teisėtų priemonių, </a:t>
                      </a:r>
                      <a:r>
                        <a:rPr lang="lt-LT" sz="1400" b="0" i="1" kern="1200" dirty="0">
                          <a:solidFill>
                            <a:schemeClr val="dk1"/>
                          </a:solidFill>
                          <a:effectLst/>
                          <a:latin typeface="+mn-lt"/>
                          <a:ea typeface="+mn-ea"/>
                          <a:cs typeface="+mn-cs"/>
                        </a:rPr>
                        <a:t>reikalingų tą teisę įgyti</a:t>
                      </a:r>
                      <a:r>
                        <a:rPr lang="lt-LT" sz="1400" b="1" kern="1200" dirty="0">
                          <a:solidFill>
                            <a:schemeClr val="dk1"/>
                          </a:solidFill>
                          <a:effectLst/>
                          <a:latin typeface="+mn-lt"/>
                          <a:ea typeface="+mn-ea"/>
                          <a:cs typeface="+mn-cs"/>
                        </a:rPr>
                        <a:t>)</a:t>
                      </a:r>
                      <a:endParaRPr lang="lt-LT" sz="1400" b="1" dirty="0"/>
                    </a:p>
                  </a:txBody>
                  <a:tcPr marL="74295" marR="74295" marT="37151" marB="37151"/>
                </a:tc>
                <a:extLst>
                  <a:ext uri="{0D108BD9-81ED-4DB2-BD59-A6C34878D82A}">
                    <a16:rowId xmlns:a16="http://schemas.microsoft.com/office/drawing/2014/main" val="10002"/>
                  </a:ext>
                </a:extLst>
              </a:tr>
              <a:tr h="570423">
                <a:tc vMerge="1">
                  <a:txBody>
                    <a:bodyPr/>
                    <a:lstStyle/>
                    <a:p>
                      <a:endParaRPr lang="lt-LT"/>
                    </a:p>
                  </a:txBody>
                  <a:tcPr/>
                </a:tc>
                <a:tc>
                  <a:txBody>
                    <a:bodyPr/>
                    <a:lstStyle/>
                    <a:p>
                      <a:r>
                        <a:rPr lang="lt-LT" sz="1400" dirty="0"/>
                        <a:t>Projekto veikloms naudojamo ir projekto vykdytojo, partnerio valdomo nekilnojamojo turto eksploatavimo išlaidos </a:t>
                      </a:r>
                      <a:r>
                        <a:rPr lang="lt-LT" sz="1400" i="1" dirty="0"/>
                        <a:t>(jei patys vykdo veiklas (ar jų dalį);</a:t>
                      </a:r>
                    </a:p>
                  </a:txBody>
                  <a:tcPr marL="74295" marR="74295" marT="37151" marB="37151"/>
                </a:tc>
                <a:extLst>
                  <a:ext uri="{0D108BD9-81ED-4DB2-BD59-A6C34878D82A}">
                    <a16:rowId xmlns:a16="http://schemas.microsoft.com/office/drawing/2014/main" val="10003"/>
                  </a:ext>
                </a:extLst>
              </a:tr>
              <a:tr h="760565">
                <a:tc vMerge="1">
                  <a:txBody>
                    <a:bodyPr/>
                    <a:lstStyle/>
                    <a:p>
                      <a:endParaRPr lang="lt-LT" dirty="0"/>
                    </a:p>
                  </a:txBody>
                  <a:tcPr/>
                </a:tc>
                <a:tc>
                  <a:txBody>
                    <a:bodyPr/>
                    <a:lstStyle/>
                    <a:p>
                      <a:r>
                        <a:rPr lang="lt-LT" sz="1400" dirty="0"/>
                        <a:t>Projekto veikloms vykdyti reikalingų transporto priemonių nuomos ir eksploatavimo išlaidos (</a:t>
                      </a:r>
                      <a:r>
                        <a:rPr lang="lt-LT" sz="1400" i="1" dirty="0"/>
                        <a:t>tik tuo atveju, jei vykdo patys</a:t>
                      </a:r>
                      <a:r>
                        <a:rPr lang="lt-LT" sz="1400" dirty="0"/>
                        <a:t>)</a:t>
                      </a:r>
                    </a:p>
                  </a:txBody>
                  <a:tcPr marL="74295" marR="74295" marT="37151" marB="37151"/>
                </a:tc>
                <a:extLst>
                  <a:ext uri="{0D108BD9-81ED-4DB2-BD59-A6C34878D82A}">
                    <a16:rowId xmlns:a16="http://schemas.microsoft.com/office/drawing/2014/main" val="10004"/>
                  </a:ext>
                </a:extLst>
              </a:tr>
              <a:tr h="896379">
                <a:tc vMerge="1">
                  <a:txBody>
                    <a:bodyPr/>
                    <a:lstStyle/>
                    <a:p>
                      <a:endParaRPr lang="lt-L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400" dirty="0"/>
                        <a:t>Projekto veikloms vykdyti reikalingų mokymo priemonių, darbo priemonių, kito trumpalaikio turto įsigijimo ir nuomos išlaidos (</a:t>
                      </a:r>
                      <a:r>
                        <a:rPr lang="lt-LT" sz="1400" i="1" kern="1200" dirty="0">
                          <a:solidFill>
                            <a:schemeClr val="dk1"/>
                          </a:solidFill>
                          <a:latin typeface="+mn-lt"/>
                          <a:ea typeface="+mn-ea"/>
                          <a:cs typeface="+mn-cs"/>
                        </a:rPr>
                        <a:t>išskyrus tikslinėms grupėms išdalinti sunaudojimui skirtų maisto produktų, higienos prekių įsigijimo išlaidos)</a:t>
                      </a:r>
                    </a:p>
                  </a:txBody>
                  <a:tcPr marL="74295" marR="74295" marT="37151" marB="37151"/>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284514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474" y="327991"/>
            <a:ext cx="8339344" cy="508759"/>
          </a:xfrm>
        </p:spPr>
        <p:txBody>
          <a:bodyPr>
            <a:normAutofit/>
          </a:bodyPr>
          <a:lstStyle/>
          <a:p>
            <a:r>
              <a:rPr lang="lt-LT" dirty="0"/>
              <a:t>Tinkamos finansuoti išlaidos</a:t>
            </a:r>
          </a:p>
        </p:txBody>
      </p:sp>
      <p:graphicFrame>
        <p:nvGraphicFramePr>
          <p:cNvPr id="4" name="Lentelė 1"/>
          <p:cNvGraphicFramePr>
            <a:graphicFrameLocks noGrp="1"/>
          </p:cNvGraphicFramePr>
          <p:nvPr>
            <p:extLst>
              <p:ext uri="{D42A27DB-BD31-4B8C-83A1-F6EECF244321}">
                <p14:modId xmlns:p14="http://schemas.microsoft.com/office/powerpoint/2010/main" val="1330976819"/>
              </p:ext>
            </p:extLst>
          </p:nvPr>
        </p:nvGraphicFramePr>
        <p:xfrm>
          <a:off x="1017519" y="1331776"/>
          <a:ext cx="8156299" cy="4813455"/>
        </p:xfrm>
        <a:graphic>
          <a:graphicData uri="http://schemas.openxmlformats.org/drawingml/2006/table">
            <a:tbl>
              <a:tblPr firstRow="1" bandRow="1">
                <a:tableStyleId>{F5AB1C69-6EDB-4FF4-983F-18BD219EF322}</a:tableStyleId>
              </a:tblPr>
              <a:tblGrid>
                <a:gridCol w="844923">
                  <a:extLst>
                    <a:ext uri="{9D8B030D-6E8A-4147-A177-3AD203B41FA5}">
                      <a16:colId xmlns:a16="http://schemas.microsoft.com/office/drawing/2014/main" val="20000"/>
                    </a:ext>
                  </a:extLst>
                </a:gridCol>
                <a:gridCol w="7311376">
                  <a:extLst>
                    <a:ext uri="{9D8B030D-6E8A-4147-A177-3AD203B41FA5}">
                      <a16:colId xmlns:a16="http://schemas.microsoft.com/office/drawing/2014/main" val="20001"/>
                    </a:ext>
                  </a:extLst>
                </a:gridCol>
              </a:tblGrid>
              <a:tr h="300647">
                <a:tc rowSpan="2">
                  <a:txBody>
                    <a:bodyPr/>
                    <a:lstStyle/>
                    <a:p>
                      <a:pPr algn="ctr"/>
                      <a:r>
                        <a:rPr lang="lt-LT" sz="1400" dirty="0"/>
                        <a:t>Išlaidų kategorija</a:t>
                      </a:r>
                      <a:endParaRPr lang="lt-LT" sz="1400" b="1" dirty="0"/>
                    </a:p>
                  </a:txBody>
                  <a:tcPr marL="74295" marR="74295" marT="37151" marB="37151"/>
                </a:tc>
                <a:tc>
                  <a:txBody>
                    <a:bodyPr/>
                    <a:lstStyle/>
                    <a:p>
                      <a:pPr algn="ctr"/>
                      <a:r>
                        <a:rPr lang="lt-LT" sz="1400" dirty="0"/>
                        <a:t>Reikalavimai ir paaiškinimai</a:t>
                      </a:r>
                      <a:endParaRPr lang="lt-LT" sz="1400" b="1" dirty="0"/>
                    </a:p>
                  </a:txBody>
                  <a:tcPr marL="74295" marR="74295" marT="37151" marB="37151"/>
                </a:tc>
                <a:extLst>
                  <a:ext uri="{0D108BD9-81ED-4DB2-BD59-A6C34878D82A}">
                    <a16:rowId xmlns:a16="http://schemas.microsoft.com/office/drawing/2014/main" val="10000"/>
                  </a:ext>
                </a:extLst>
              </a:tr>
              <a:tr h="450971">
                <a:tc vMerge="1">
                  <a:txBody>
                    <a:bodyPr/>
                    <a:lstStyle/>
                    <a:p>
                      <a:endParaRPr lang="lt-LT" dirty="0"/>
                    </a:p>
                  </a:txBody>
                  <a:tcPr/>
                </a:tc>
                <a:tc>
                  <a:txBody>
                    <a:bodyPr/>
                    <a:lstStyle/>
                    <a:p>
                      <a:pPr algn="ctr"/>
                      <a:r>
                        <a:rPr lang="lt-LT" sz="1400" dirty="0">
                          <a:solidFill>
                            <a:schemeClr val="bg1"/>
                          </a:solidFill>
                        </a:rPr>
                        <a:t>Išlaidos</a:t>
                      </a:r>
                      <a:endParaRPr lang="lt-LT" sz="1400" b="1" dirty="0">
                        <a:solidFill>
                          <a:schemeClr val="bg1"/>
                        </a:solidFill>
                      </a:endParaRPr>
                    </a:p>
                  </a:txBody>
                  <a:tcPr marL="74295" marR="74295" marT="37151" marB="37151">
                    <a:solidFill>
                      <a:schemeClr val="accent3"/>
                    </a:solidFill>
                  </a:tcPr>
                </a:tc>
                <a:extLst>
                  <a:ext uri="{0D108BD9-81ED-4DB2-BD59-A6C34878D82A}">
                    <a16:rowId xmlns:a16="http://schemas.microsoft.com/office/drawing/2014/main" val="10001"/>
                  </a:ext>
                </a:extLst>
              </a:tr>
              <a:tr h="1699384">
                <a:tc rowSpan="4">
                  <a:txBody>
                    <a:bodyPr/>
                    <a:lstStyle/>
                    <a:p>
                      <a:r>
                        <a:rPr lang="lt-LT" sz="1400" dirty="0"/>
                        <a:t>Pro-</a:t>
                      </a:r>
                      <a:r>
                        <a:rPr lang="lt-LT" sz="1400" dirty="0" err="1"/>
                        <a:t>jekto</a:t>
                      </a:r>
                      <a:r>
                        <a:rPr lang="lt-LT" sz="1400" dirty="0"/>
                        <a:t> </a:t>
                      </a:r>
                      <a:r>
                        <a:rPr lang="lt-LT" sz="1400" dirty="0" err="1"/>
                        <a:t>vykdy-mas</a:t>
                      </a:r>
                      <a:endParaRPr lang="lt-LT" sz="1400" dirty="0"/>
                    </a:p>
                  </a:txBody>
                  <a:tcPr marL="74295" marR="74295" marT="37151" marB="37151"/>
                </a:tc>
                <a:tc>
                  <a:txBody>
                    <a:bodyPr/>
                    <a:lstStyle/>
                    <a:p>
                      <a:r>
                        <a:rPr lang="lt-LT" sz="1400" dirty="0"/>
                        <a:t>Projekto veikloms vykdyti reikalingo nekilnojamojo turto nuomos išlaidos </a:t>
                      </a:r>
                      <a:r>
                        <a:rPr lang="lt-LT" sz="1400" kern="1200" dirty="0">
                          <a:solidFill>
                            <a:schemeClr val="dk1"/>
                          </a:solidFill>
                          <a:effectLst/>
                          <a:latin typeface="+mn-lt"/>
                          <a:ea typeface="+mn-ea"/>
                          <a:cs typeface="+mn-cs"/>
                        </a:rPr>
                        <a:t>(</a:t>
                      </a:r>
                      <a:r>
                        <a:rPr lang="lt-LT" sz="1400" i="1" kern="1200" dirty="0">
                          <a:solidFill>
                            <a:schemeClr val="dk1"/>
                          </a:solidFill>
                          <a:effectLst/>
                          <a:latin typeface="+mn-lt"/>
                          <a:ea typeface="+mn-ea"/>
                          <a:cs typeface="+mn-cs"/>
                        </a:rPr>
                        <a:t>j</a:t>
                      </a:r>
                      <a:r>
                        <a:rPr lang="lt-LT" sz="1400" b="1" i="1" kern="1200" dirty="0">
                          <a:solidFill>
                            <a:schemeClr val="dk1"/>
                          </a:solidFill>
                          <a:effectLst/>
                          <a:latin typeface="+mn-lt"/>
                          <a:ea typeface="+mn-ea"/>
                          <a:cs typeface="+mn-cs"/>
                        </a:rPr>
                        <a:t>eigu</a:t>
                      </a:r>
                      <a:r>
                        <a:rPr lang="lt-LT" sz="1400" i="1" dirty="0"/>
                        <a:t>: </a:t>
                      </a:r>
                      <a:r>
                        <a:rPr lang="lt-LT" sz="1400" i="1" kern="1200" dirty="0">
                          <a:solidFill>
                            <a:schemeClr val="dk1"/>
                          </a:solidFill>
                          <a:effectLst/>
                          <a:latin typeface="+mn-lt"/>
                          <a:ea typeface="+mn-ea"/>
                          <a:cs typeface="+mn-cs"/>
                        </a:rPr>
                        <a:t>projekto veiklas (arba jų dalį), kurių vykdymui nuomojamas nekilnojamasis turtas</a:t>
                      </a:r>
                      <a:r>
                        <a:rPr lang="lt-LT" sz="1400" b="1" i="1" kern="1200" dirty="0">
                          <a:solidFill>
                            <a:schemeClr val="dk1"/>
                          </a:solidFill>
                          <a:effectLst/>
                          <a:latin typeface="+mn-lt"/>
                          <a:ea typeface="+mn-ea"/>
                          <a:cs typeface="+mn-cs"/>
                        </a:rPr>
                        <a:t>, įgyvendina pats </a:t>
                      </a:r>
                      <a:r>
                        <a:rPr lang="lt-LT" sz="1400" i="1" kern="1200" dirty="0">
                          <a:solidFill>
                            <a:schemeClr val="dk1"/>
                          </a:solidFill>
                          <a:effectLst/>
                          <a:latin typeface="+mn-lt"/>
                          <a:ea typeface="+mn-ea"/>
                          <a:cs typeface="+mn-cs"/>
                        </a:rPr>
                        <a:t>projekto vykdytojas ir (ar) partneris </a:t>
                      </a:r>
                      <a:r>
                        <a:rPr lang="lt-LT" sz="1400" b="1" i="1" kern="1200" dirty="0">
                          <a:solidFill>
                            <a:schemeClr val="dk1"/>
                          </a:solidFill>
                          <a:effectLst/>
                          <a:latin typeface="+mn-lt"/>
                          <a:ea typeface="+mn-ea"/>
                          <a:cs typeface="+mn-cs"/>
                        </a:rPr>
                        <a:t>ir jei </a:t>
                      </a:r>
                      <a:r>
                        <a:rPr lang="lt-LT" sz="1400" i="1" kern="1200" dirty="0">
                          <a:solidFill>
                            <a:schemeClr val="dk1"/>
                          </a:solidFill>
                          <a:effectLst/>
                          <a:latin typeface="+mn-lt"/>
                          <a:ea typeface="+mn-ea"/>
                          <a:cs typeface="+mn-cs"/>
                        </a:rPr>
                        <a:t>projekto vykdytojas ir (ar) partneris pagrindžia, kad: 1) projekto vykdytojo ar partnerio nuosavybės, patikėjimo ar panaudos teise </a:t>
                      </a:r>
                      <a:r>
                        <a:rPr lang="lt-LT" sz="1400" b="1" i="1" kern="1200" dirty="0">
                          <a:solidFill>
                            <a:schemeClr val="dk1"/>
                          </a:solidFill>
                          <a:effectLst/>
                          <a:latin typeface="+mn-lt"/>
                          <a:ea typeface="+mn-ea"/>
                          <a:cs typeface="+mn-cs"/>
                        </a:rPr>
                        <a:t>valdomų patalpų ploto nepakanka projekto veikloms vykdyti arba </a:t>
                      </a:r>
                      <a:r>
                        <a:rPr lang="lt-LT" sz="1400" i="1" kern="1200" dirty="0">
                          <a:solidFill>
                            <a:schemeClr val="dk1"/>
                          </a:solidFill>
                          <a:effectLst/>
                          <a:latin typeface="+mn-lt"/>
                          <a:ea typeface="+mn-ea"/>
                          <a:cs typeface="+mn-cs"/>
                        </a:rPr>
                        <a:t>projekto vykdytojo ar partnerio nuosavybės, patikėjimo ar panaudos teise </a:t>
                      </a:r>
                      <a:r>
                        <a:rPr lang="lt-LT" sz="1400" b="1" i="1" kern="1200" dirty="0">
                          <a:solidFill>
                            <a:schemeClr val="dk1"/>
                          </a:solidFill>
                          <a:effectLst/>
                          <a:latin typeface="+mn-lt"/>
                          <a:ea typeface="+mn-ea"/>
                          <a:cs typeface="+mn-cs"/>
                        </a:rPr>
                        <a:t>valdomos patalpos dėl numatomų vykdyti projekto veiklų pobūdžio ir šioms veikloms taikomų teisės aktuose nustatytų reikalavimų yra netinkamos</a:t>
                      </a:r>
                      <a:r>
                        <a:rPr lang="lt-LT" sz="1400" i="1" kern="1200" dirty="0">
                          <a:solidFill>
                            <a:schemeClr val="dk1"/>
                          </a:solidFill>
                          <a:effectLst/>
                          <a:latin typeface="+mn-lt"/>
                          <a:ea typeface="+mn-ea"/>
                          <a:cs typeface="+mn-cs"/>
                        </a:rPr>
                        <a:t>;  2) projekto vykdytojas ir partneris, </a:t>
                      </a:r>
                      <a:r>
                        <a:rPr lang="lt-LT" sz="1400" b="1" i="1" kern="1200" dirty="0">
                          <a:solidFill>
                            <a:schemeClr val="dk1"/>
                          </a:solidFill>
                          <a:effectLst/>
                          <a:latin typeface="+mn-lt"/>
                          <a:ea typeface="+mn-ea"/>
                          <a:cs typeface="+mn-cs"/>
                        </a:rPr>
                        <a:t>siekdami įgyti teisę projekto veikloms vykdyti reikalingas patalpas valdyti panaudos ir (ar) patikėjimo teise, ėmėsi visų teisėtų priemonių, </a:t>
                      </a:r>
                      <a:r>
                        <a:rPr lang="lt-LT" sz="1400" b="0" i="1" kern="1200" dirty="0">
                          <a:solidFill>
                            <a:schemeClr val="dk1"/>
                          </a:solidFill>
                          <a:effectLst/>
                          <a:latin typeface="+mn-lt"/>
                          <a:ea typeface="+mn-ea"/>
                          <a:cs typeface="+mn-cs"/>
                        </a:rPr>
                        <a:t>reikalingų tą teisę įgyti</a:t>
                      </a:r>
                      <a:r>
                        <a:rPr lang="lt-LT" sz="1400" b="1" kern="1200" dirty="0">
                          <a:solidFill>
                            <a:schemeClr val="dk1"/>
                          </a:solidFill>
                          <a:effectLst/>
                          <a:latin typeface="+mn-lt"/>
                          <a:ea typeface="+mn-ea"/>
                          <a:cs typeface="+mn-cs"/>
                        </a:rPr>
                        <a:t>)</a:t>
                      </a:r>
                      <a:endParaRPr lang="lt-LT" sz="1400" b="1" dirty="0"/>
                    </a:p>
                  </a:txBody>
                  <a:tcPr marL="74295" marR="74295" marT="37151" marB="37151"/>
                </a:tc>
                <a:extLst>
                  <a:ext uri="{0D108BD9-81ED-4DB2-BD59-A6C34878D82A}">
                    <a16:rowId xmlns:a16="http://schemas.microsoft.com/office/drawing/2014/main" val="10002"/>
                  </a:ext>
                </a:extLst>
              </a:tr>
              <a:tr h="526133">
                <a:tc vMerge="1">
                  <a:txBody>
                    <a:bodyPr/>
                    <a:lstStyle/>
                    <a:p>
                      <a:endParaRPr lang="lt-LT"/>
                    </a:p>
                  </a:txBody>
                  <a:tcPr/>
                </a:tc>
                <a:tc>
                  <a:txBody>
                    <a:bodyPr/>
                    <a:lstStyle/>
                    <a:p>
                      <a:r>
                        <a:rPr lang="lt-LT" sz="1400" dirty="0"/>
                        <a:t>Projekto veikloms naudojamo ir projekto vykdytojo, partnerio valdomo nekilnojamojo turto eksploatavimo išlaidos </a:t>
                      </a:r>
                      <a:r>
                        <a:rPr lang="lt-LT" sz="1400" i="1" dirty="0"/>
                        <a:t>(jei patys vykdo veiklas (ar jų dalį);</a:t>
                      </a:r>
                    </a:p>
                  </a:txBody>
                  <a:tcPr marL="74295" marR="74295" marT="37151" marB="37151"/>
                </a:tc>
                <a:extLst>
                  <a:ext uri="{0D108BD9-81ED-4DB2-BD59-A6C34878D82A}">
                    <a16:rowId xmlns:a16="http://schemas.microsoft.com/office/drawing/2014/main" val="10003"/>
                  </a:ext>
                </a:extLst>
              </a:tr>
              <a:tr h="701510">
                <a:tc vMerge="1">
                  <a:txBody>
                    <a:bodyPr/>
                    <a:lstStyle/>
                    <a:p>
                      <a:endParaRPr lang="lt-LT" dirty="0"/>
                    </a:p>
                  </a:txBody>
                  <a:tcPr/>
                </a:tc>
                <a:tc>
                  <a:txBody>
                    <a:bodyPr/>
                    <a:lstStyle/>
                    <a:p>
                      <a:r>
                        <a:rPr lang="lt-LT" sz="1400" dirty="0"/>
                        <a:t>Projekto veikloms vykdyti reikalingų transporto priemonių nuomos ir eksploatavimo išlaidos (</a:t>
                      </a:r>
                      <a:r>
                        <a:rPr lang="lt-LT" sz="1400" i="1" dirty="0"/>
                        <a:t>tik vykdant socialinės atskirties mažinimo bedarbių ir ekonomiškai neaktyvių asmenų  informavimo, konsultavimo, tarpininkavimo veiklas ir tik tuo atveju, jei vykdo patys</a:t>
                      </a:r>
                      <a:r>
                        <a:rPr lang="lt-LT" sz="1400" dirty="0"/>
                        <a:t>)</a:t>
                      </a:r>
                    </a:p>
                  </a:txBody>
                  <a:tcPr marL="74295" marR="74295" marT="37151" marB="37151"/>
                </a:tc>
                <a:extLst>
                  <a:ext uri="{0D108BD9-81ED-4DB2-BD59-A6C34878D82A}">
                    <a16:rowId xmlns:a16="http://schemas.microsoft.com/office/drawing/2014/main" val="10004"/>
                  </a:ext>
                </a:extLst>
              </a:tr>
              <a:tr h="826780">
                <a:tc vMerge="1">
                  <a:txBody>
                    <a:bodyPr/>
                    <a:lstStyle/>
                    <a:p>
                      <a:endParaRPr lang="lt-L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400" dirty="0"/>
                        <a:t>Projekto veikloms vykdyti reikalingų mokymo priemonių, darbo priemonių, kito trumpalaikio turto įsigijimo ir nuomos išlaidos (</a:t>
                      </a:r>
                      <a:r>
                        <a:rPr lang="lt-LT" sz="1400" i="1" kern="1200" dirty="0">
                          <a:solidFill>
                            <a:schemeClr val="dk1"/>
                          </a:solidFill>
                          <a:latin typeface="+mn-lt"/>
                          <a:ea typeface="+mn-ea"/>
                          <a:cs typeface="+mn-cs"/>
                        </a:rPr>
                        <a:t>išskyrus tikslinėms grupėms išdalinti sunaudojimui skirtų maisto produktų, higienos prekių įsigijimo išlaidos)</a:t>
                      </a:r>
                    </a:p>
                  </a:txBody>
                  <a:tcPr marL="74295" marR="74295" marT="37151" marB="37151"/>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43942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5" y="984802"/>
            <a:ext cx="8156299" cy="562596"/>
          </a:xfrm>
        </p:spPr>
        <p:txBody>
          <a:bodyPr/>
          <a:lstStyle/>
          <a:p>
            <a:r>
              <a:rPr lang="lt-LT" dirty="0"/>
              <a:t>Procedūros</a:t>
            </a:r>
          </a:p>
        </p:txBody>
      </p:sp>
      <p:pic>
        <p:nvPicPr>
          <p:cNvPr id="4" name="Paveikslėlis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471" y="984801"/>
            <a:ext cx="8640438" cy="488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40338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380" y="326737"/>
            <a:ext cx="8436251" cy="611891"/>
          </a:xfrm>
        </p:spPr>
        <p:txBody>
          <a:bodyPr/>
          <a:lstStyle/>
          <a:p>
            <a:r>
              <a:rPr lang="lt-LT" dirty="0"/>
              <a:t>Tinkamos finansuoti išlaidos</a:t>
            </a:r>
            <a:endParaRPr lang="lt-LT" dirty="0"/>
          </a:p>
        </p:txBody>
      </p:sp>
      <p:graphicFrame>
        <p:nvGraphicFramePr>
          <p:cNvPr id="4" name="Lentelė 1"/>
          <p:cNvGraphicFramePr>
            <a:graphicFrameLocks noGrp="1"/>
          </p:cNvGraphicFramePr>
          <p:nvPr>
            <p:extLst>
              <p:ext uri="{D42A27DB-BD31-4B8C-83A1-F6EECF244321}">
                <p14:modId xmlns:p14="http://schemas.microsoft.com/office/powerpoint/2010/main" val="1736165046"/>
              </p:ext>
            </p:extLst>
          </p:nvPr>
        </p:nvGraphicFramePr>
        <p:xfrm>
          <a:off x="675861" y="1073426"/>
          <a:ext cx="8691770" cy="4828700"/>
        </p:xfrm>
        <a:graphic>
          <a:graphicData uri="http://schemas.openxmlformats.org/drawingml/2006/table">
            <a:tbl>
              <a:tblPr firstRow="1" bandRow="1">
                <a:tableStyleId>{F5AB1C69-6EDB-4FF4-983F-18BD219EF322}</a:tableStyleId>
              </a:tblPr>
              <a:tblGrid>
                <a:gridCol w="1177437">
                  <a:extLst>
                    <a:ext uri="{9D8B030D-6E8A-4147-A177-3AD203B41FA5}">
                      <a16:colId xmlns:a16="http://schemas.microsoft.com/office/drawing/2014/main" val="20000"/>
                    </a:ext>
                  </a:extLst>
                </a:gridCol>
                <a:gridCol w="7514333">
                  <a:extLst>
                    <a:ext uri="{9D8B030D-6E8A-4147-A177-3AD203B41FA5}">
                      <a16:colId xmlns:a16="http://schemas.microsoft.com/office/drawing/2014/main" val="20001"/>
                    </a:ext>
                  </a:extLst>
                </a:gridCol>
              </a:tblGrid>
              <a:tr h="381072">
                <a:tc rowSpan="2">
                  <a:txBody>
                    <a:bodyPr/>
                    <a:lstStyle/>
                    <a:p>
                      <a:pPr algn="ctr"/>
                      <a:r>
                        <a:rPr lang="lt-LT" sz="2000" dirty="0"/>
                        <a:t>Išlaidų kategorija</a:t>
                      </a:r>
                      <a:endParaRPr lang="lt-LT" sz="2000" b="1" dirty="0"/>
                    </a:p>
                  </a:txBody>
                  <a:tcPr marL="74291" marR="74291" marT="37150" marB="37150"/>
                </a:tc>
                <a:tc>
                  <a:txBody>
                    <a:bodyPr/>
                    <a:lstStyle/>
                    <a:p>
                      <a:pPr algn="ctr"/>
                      <a:r>
                        <a:rPr lang="lt-LT" sz="2000" dirty="0"/>
                        <a:t>Reikalavimai ir paaiškinimai</a:t>
                      </a:r>
                      <a:endParaRPr lang="lt-LT" sz="2000" b="1" dirty="0"/>
                    </a:p>
                  </a:txBody>
                  <a:tcPr marL="74291" marR="74291" marT="37150" marB="37150"/>
                </a:tc>
                <a:extLst>
                  <a:ext uri="{0D108BD9-81ED-4DB2-BD59-A6C34878D82A}">
                    <a16:rowId xmlns:a16="http://schemas.microsoft.com/office/drawing/2014/main" val="10000"/>
                  </a:ext>
                </a:extLst>
              </a:tr>
              <a:tr h="346433">
                <a:tc vMerge="1">
                  <a:txBody>
                    <a:bodyPr/>
                    <a:lstStyle/>
                    <a:p>
                      <a:endParaRPr lang="lt-LT" dirty="0"/>
                    </a:p>
                  </a:txBody>
                  <a:tcPr/>
                </a:tc>
                <a:tc>
                  <a:txBody>
                    <a:bodyPr/>
                    <a:lstStyle/>
                    <a:p>
                      <a:pPr algn="ctr"/>
                      <a:r>
                        <a:rPr lang="lt-LT" sz="2000" dirty="0">
                          <a:solidFill>
                            <a:schemeClr val="bg1"/>
                          </a:solidFill>
                        </a:rPr>
                        <a:t>Išlaidos</a:t>
                      </a:r>
                      <a:endParaRPr lang="lt-LT" sz="2000" b="1" dirty="0">
                        <a:solidFill>
                          <a:schemeClr val="bg1"/>
                        </a:solidFill>
                      </a:endParaRPr>
                    </a:p>
                  </a:txBody>
                  <a:tcPr marL="74291" marR="74291" marT="37150" marB="37150">
                    <a:solidFill>
                      <a:schemeClr val="accent3"/>
                    </a:solidFill>
                  </a:tcPr>
                </a:tc>
                <a:extLst>
                  <a:ext uri="{0D108BD9-81ED-4DB2-BD59-A6C34878D82A}">
                    <a16:rowId xmlns:a16="http://schemas.microsoft.com/office/drawing/2014/main" val="10001"/>
                  </a:ext>
                </a:extLst>
              </a:tr>
              <a:tr h="853359">
                <a:tc rowSpan="4">
                  <a:txBody>
                    <a:bodyPr/>
                    <a:lstStyle/>
                    <a:p>
                      <a:r>
                        <a:rPr lang="lt-LT" sz="2000" dirty="0"/>
                        <a:t>Projekto vykdymas</a:t>
                      </a:r>
                    </a:p>
                  </a:txBody>
                  <a:tcPr marL="74291" marR="74291" marT="37150" marB="37150"/>
                </a:tc>
                <a:tc>
                  <a:txBody>
                    <a:bodyPr/>
                    <a:lstStyle/>
                    <a:p>
                      <a:r>
                        <a:rPr lang="lt-LT" sz="2000" dirty="0"/>
                        <a:t>Projekto veikloms vykdyti reikalingų interneto svetainių kūrimo ir palaikymo išlaidos, leidinių ir informacinių pranešimų rengimo, televizijos bei radijo laidų rengimo, transliavimo išlaidos;</a:t>
                      </a:r>
                      <a:endParaRPr lang="lt-LT" sz="2000" b="1" i="1" dirty="0"/>
                    </a:p>
                  </a:txBody>
                  <a:tcPr marL="74291" marR="74291" marT="37150" marB="37150"/>
                </a:tc>
                <a:extLst>
                  <a:ext uri="{0D108BD9-81ED-4DB2-BD59-A6C34878D82A}">
                    <a16:rowId xmlns:a16="http://schemas.microsoft.com/office/drawing/2014/main" val="10002"/>
                  </a:ext>
                </a:extLst>
              </a:tr>
              <a:tr h="1043886">
                <a:tc vMerge="1">
                  <a:txBody>
                    <a:bodyPr/>
                    <a:lstStyle/>
                    <a:p>
                      <a:endParaRPr lang="lt-LT"/>
                    </a:p>
                  </a:txBody>
                  <a:tcPr/>
                </a:tc>
                <a:tc>
                  <a:txBody>
                    <a:bodyPr/>
                    <a:lstStyle/>
                    <a:p>
                      <a:endParaRPr lang="lt-LT" sz="2000" i="1" dirty="0"/>
                    </a:p>
                  </a:txBody>
                  <a:tcPr marL="74291" marR="74291" marT="37150" marB="37150"/>
                </a:tc>
                <a:extLst>
                  <a:ext uri="{0D108BD9-81ED-4DB2-BD59-A6C34878D82A}">
                    <a16:rowId xmlns:a16="http://schemas.microsoft.com/office/drawing/2014/main" val="10003"/>
                  </a:ext>
                </a:extLst>
              </a:tr>
              <a:tr h="820495">
                <a:tc vMerge="1">
                  <a:txBody>
                    <a:bodyPr/>
                    <a:lstStyle/>
                    <a:p>
                      <a:endParaRPr lang="lt-LT" dirty="0"/>
                    </a:p>
                  </a:txBody>
                  <a:tcPr/>
                </a:tc>
                <a:tc>
                  <a:txBody>
                    <a:bodyPr/>
                    <a:lstStyle/>
                    <a:p>
                      <a:r>
                        <a:rPr lang="lt-LT" sz="2000" dirty="0"/>
                        <a:t>Iš išorės tiekėjų perkamų paslaugų išlaidos (</a:t>
                      </a:r>
                      <a:r>
                        <a:rPr lang="lt-LT" sz="2000" i="1" dirty="0"/>
                        <a:t>išskyrus socialiniai atskirčiai mažinti skirtas paslaugas, kurios būtų teikiamos pagal vykdytojo, partnerio su išorės teikėjais sudarytas paslaugų teikimo išlaidas</a:t>
                      </a:r>
                      <a:r>
                        <a:rPr lang="lt-LT" sz="2000" dirty="0"/>
                        <a:t>)</a:t>
                      </a:r>
                    </a:p>
                  </a:txBody>
                  <a:tcPr marL="74291" marR="74291" marT="37150" marB="37150"/>
                </a:tc>
                <a:extLst>
                  <a:ext uri="{0D108BD9-81ED-4DB2-BD59-A6C34878D82A}">
                    <a16:rowId xmlns:a16="http://schemas.microsoft.com/office/drawing/2014/main" val="10004"/>
                  </a:ext>
                </a:extLst>
              </a:tr>
              <a:tr h="1047242">
                <a:tc vMerge="1">
                  <a:txBody>
                    <a:bodyPr/>
                    <a:lstStyle/>
                    <a:p>
                      <a:endParaRPr lang="lt-L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2000" dirty="0"/>
                        <a:t>Kt. projekto veikloms įvykdyti ir projekto, priemonės tikslui pasiekti būtinos ir pagrįstos išlaidos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lt-LT" sz="2000" dirty="0"/>
                    </a:p>
                  </a:txBody>
                  <a:tcPr marL="74291" marR="74291" marT="37150" marB="3715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52487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Būtinasis viešinimas</a:t>
            </a:r>
          </a:p>
        </p:txBody>
      </p:sp>
      <p:sp>
        <p:nvSpPr>
          <p:cNvPr id="3" name="Content Placeholder 2"/>
          <p:cNvSpPr>
            <a:spLocks noGrp="1"/>
          </p:cNvSpPr>
          <p:nvPr>
            <p:ph idx="1"/>
          </p:nvPr>
        </p:nvSpPr>
        <p:spPr/>
        <p:txBody>
          <a:bodyPr>
            <a:normAutofit/>
          </a:bodyPr>
          <a:lstStyle/>
          <a:p>
            <a:r>
              <a:rPr lang="lt-LT" sz="2400" b="1" dirty="0"/>
              <a:t>Privalomos viešinimo priemonės:</a:t>
            </a:r>
          </a:p>
          <a:p>
            <a:r>
              <a:rPr lang="lt-LT" sz="2400" dirty="0"/>
              <a:t>Informacinis A</a:t>
            </a:r>
            <a:r>
              <a:rPr lang="en-US" sz="2400" dirty="0"/>
              <a:t>3</a:t>
            </a:r>
            <a:r>
              <a:rPr lang="lt-LT" sz="2400" dirty="0"/>
              <a:t> plakatas (šablonas yra </a:t>
            </a:r>
            <a:r>
              <a:rPr lang="lt-LT" sz="2400" dirty="0">
                <a:hlinkClick r:id="rId2"/>
              </a:rPr>
              <a:t>www.esinvesticijos.lt</a:t>
            </a:r>
            <a:r>
              <a:rPr lang="lt-LT" sz="2400" dirty="0"/>
              <a:t>)</a:t>
            </a:r>
          </a:p>
          <a:p>
            <a:pPr lvl="1"/>
            <a:r>
              <a:rPr lang="lt-LT" sz="2400" dirty="0"/>
              <a:t>Pavadinimas</a:t>
            </a:r>
          </a:p>
          <a:p>
            <a:pPr lvl="1"/>
            <a:r>
              <a:rPr lang="lt-LT" sz="2400" dirty="0"/>
              <a:t>Projekto tikslas</a:t>
            </a:r>
          </a:p>
          <a:p>
            <a:pPr lvl="1"/>
            <a:r>
              <a:rPr lang="lt-LT" sz="2400" dirty="0"/>
              <a:t>Projekto vykdytojas</a:t>
            </a:r>
          </a:p>
          <a:p>
            <a:r>
              <a:rPr lang="lt-LT" sz="2400" dirty="0"/>
              <a:t>Informacija apie projektą interneto svetainėje: trumpas aprašymas, tikslai, nauda, rezultatai.</a:t>
            </a:r>
          </a:p>
          <a:p>
            <a:r>
              <a:rPr lang="lt-LT" sz="2400" dirty="0"/>
              <a:t>Informacija dokumentuose, skirtuose projekto dalyviams - logotipas</a:t>
            </a:r>
          </a:p>
        </p:txBody>
      </p:sp>
    </p:spTree>
    <p:extLst>
      <p:ext uri="{BB962C8B-B14F-4D97-AF65-F5344CB8AC3E}">
        <p14:creationId xmlns:p14="http://schemas.microsoft.com/office/powerpoint/2010/main" val="17247050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5" y="930965"/>
            <a:ext cx="8145532" cy="573363"/>
          </a:xfrm>
        </p:spPr>
        <p:txBody>
          <a:bodyPr/>
          <a:lstStyle/>
          <a:p>
            <a:r>
              <a:rPr lang="lt-LT" dirty="0"/>
              <a:t>Vertinimas</a:t>
            </a:r>
          </a:p>
        </p:txBody>
      </p:sp>
      <p:graphicFrame>
        <p:nvGraphicFramePr>
          <p:cNvPr id="4" name="Content Placeholder 3"/>
          <p:cNvGraphicFramePr>
            <a:graphicFrameLocks noGrp="1"/>
          </p:cNvGraphicFramePr>
          <p:nvPr>
            <p:ph idx="1"/>
          </p:nvPr>
        </p:nvGraphicFramePr>
        <p:xfrm>
          <a:off x="1114425" y="1612003"/>
          <a:ext cx="7800975" cy="41131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94841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425" y="1200150"/>
            <a:ext cx="8447018" cy="594899"/>
          </a:xfrm>
        </p:spPr>
        <p:txBody>
          <a:bodyPr/>
          <a:lstStyle/>
          <a:p>
            <a:r>
              <a:rPr lang="lt-LT" dirty="0"/>
              <a:t>Administracinės atitikties</a:t>
            </a:r>
          </a:p>
        </p:txBody>
      </p:sp>
      <p:sp>
        <p:nvSpPr>
          <p:cNvPr id="3" name="Content Placeholder 2"/>
          <p:cNvSpPr>
            <a:spLocks noGrp="1"/>
          </p:cNvSpPr>
          <p:nvPr>
            <p:ph idx="1"/>
          </p:nvPr>
        </p:nvSpPr>
        <p:spPr>
          <a:xfrm>
            <a:off x="1114425" y="1945792"/>
            <a:ext cx="8177834" cy="3940866"/>
          </a:xfrm>
        </p:spPr>
        <p:txBody>
          <a:bodyPr>
            <a:normAutofit fontScale="92500" lnSpcReduction="20000"/>
          </a:bodyPr>
          <a:lstStyle/>
          <a:p>
            <a:r>
              <a:rPr lang="lt-LT" dirty="0"/>
              <a:t>Ar pateiktas nustatytu terminu.</a:t>
            </a:r>
          </a:p>
          <a:p>
            <a:r>
              <a:rPr lang="lt-LT" dirty="0"/>
              <a:t>Ar pateiktas nustatytu būdu.</a:t>
            </a:r>
          </a:p>
          <a:p>
            <a:r>
              <a:rPr lang="lt-LT" dirty="0"/>
              <a:t>Ar pateiktas pagal Gairių </a:t>
            </a:r>
            <a:r>
              <a:rPr lang="en-US" dirty="0"/>
              <a:t>1 </a:t>
            </a:r>
            <a:r>
              <a:rPr lang="lt-LT" dirty="0"/>
              <a:t>priede pateiktą formą.</a:t>
            </a:r>
          </a:p>
          <a:p>
            <a:r>
              <a:rPr lang="lt-LT" dirty="0"/>
              <a:t>Ar atitinka kvietime atrankai nustatytus reikalavimus.</a:t>
            </a:r>
          </a:p>
          <a:p>
            <a:r>
              <a:rPr lang="lt-LT" dirty="0"/>
              <a:t>Ar prisideda prie 8.6.1-ESFA-V-911 priemonės „Vietos plėtros strategijų įgyvendinimas“ (toliau – Priemonė) uždavinio „Pagerinti vietines įsidarbinimo galimybes ir didinti bendruomenių socialinę integraciją, išnaudojant vietos bendruomenių, verslo ir vietos valdžios ryšius“ įgyvendinimo ir siekiamo rezultato.</a:t>
            </a:r>
          </a:p>
          <a:p>
            <a:r>
              <a:rPr lang="lt-LT" dirty="0"/>
              <a:t>Ar prisideda prie Visagino m. vietos plėtros strategijos 2016-2022 m. tikslo, uždavinio (-</a:t>
            </a:r>
            <a:r>
              <a:rPr lang="lt-LT" dirty="0" err="1"/>
              <a:t>ių</a:t>
            </a:r>
            <a:r>
              <a:rPr lang="lt-LT" dirty="0"/>
              <a:t>) ir veiksmo (-ų) įgyvendinimo.</a:t>
            </a:r>
          </a:p>
          <a:p>
            <a:r>
              <a:rPr lang="lt-LT" dirty="0"/>
              <a:t>Ar prisideda prie Visagino m. vietos plėtros strategijos 2016-2022 m. numatytų rezultato ir produktų rodiklio(-</a:t>
            </a:r>
            <a:r>
              <a:rPr lang="lt-LT" dirty="0" err="1"/>
              <a:t>ių</a:t>
            </a:r>
            <a:r>
              <a:rPr lang="lt-LT" dirty="0"/>
              <a:t>) pasiekimo.</a:t>
            </a:r>
          </a:p>
          <a:p>
            <a:r>
              <a:rPr lang="lt-LT" dirty="0"/>
              <a:t>Ar numatytas kvietime atrankai nustatytas prisidėjimas</a:t>
            </a:r>
          </a:p>
          <a:p>
            <a:r>
              <a:rPr lang="lt-LT" dirty="0"/>
              <a:t>Ar pateikti nustatyti dokumentai (priedai)</a:t>
            </a:r>
          </a:p>
          <a:p>
            <a:endParaRPr lang="lt-LT" dirty="0"/>
          </a:p>
        </p:txBody>
      </p:sp>
    </p:spTree>
    <p:extLst>
      <p:ext uri="{BB962C8B-B14F-4D97-AF65-F5344CB8AC3E}">
        <p14:creationId xmlns:p14="http://schemas.microsoft.com/office/powerpoint/2010/main" val="22118133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7518" y="952501"/>
            <a:ext cx="8210136" cy="616433"/>
          </a:xfrm>
        </p:spPr>
        <p:txBody>
          <a:bodyPr/>
          <a:lstStyle/>
          <a:p>
            <a:r>
              <a:rPr lang="lt-LT" dirty="0"/>
              <a:t>Naudos ir kokybės vertinimas (balai)</a:t>
            </a:r>
          </a:p>
        </p:txBody>
      </p:sp>
      <p:sp>
        <p:nvSpPr>
          <p:cNvPr id="3" name="Content Placeholder 2"/>
          <p:cNvSpPr>
            <a:spLocks noGrp="1"/>
          </p:cNvSpPr>
          <p:nvPr>
            <p:ph idx="1"/>
          </p:nvPr>
        </p:nvSpPr>
        <p:spPr>
          <a:xfrm>
            <a:off x="1114425" y="1568934"/>
            <a:ext cx="8242438" cy="4371561"/>
          </a:xfrm>
        </p:spPr>
        <p:txBody>
          <a:bodyPr>
            <a:normAutofit fontScale="85000" lnSpcReduction="10000"/>
          </a:bodyPr>
          <a:lstStyle/>
          <a:p>
            <a:r>
              <a:rPr lang="lt-LT" dirty="0"/>
              <a:t>Pagrįsta problema (nepagrįsta – 0 balų, iš dalies pagrįsta – 5 balai, pagrįsta – 10 balų);</a:t>
            </a:r>
          </a:p>
          <a:p>
            <a:r>
              <a:rPr lang="lt-LT" dirty="0"/>
              <a:t>Pasirinktas tikslas (-ai) rodo planuojamą pasiekti rezultatą (nepagrįsta – 0 balų, iš dalies pagrįsta – 5 balai, pagrįsta – 10 balų);</a:t>
            </a:r>
          </a:p>
          <a:p>
            <a:r>
              <a:rPr lang="lt-LT" dirty="0"/>
              <a:t>Veiklos (-a) užtikrina strategijos veiksmo (-ų) įgyvendinimą (neužtikrina – 5 balai, iš dalies užtikrina – 10 balų, užtikrina – 20 balų);</a:t>
            </a:r>
          </a:p>
          <a:p>
            <a:r>
              <a:rPr lang="lt-LT" dirty="0"/>
              <a:t>Prisidedama prie strategijos rodiklių pasiekimo (neprisideda – 0 balų, iš dalies prisideda – 5 balai, prisideda – 10 balų);</a:t>
            </a:r>
          </a:p>
          <a:p>
            <a:r>
              <a:rPr lang="lt-LT" dirty="0"/>
              <a:t>Pareiškėjas ir partneris turi kompetencijų bei darbuotojų (nepagrįsta – 0 balų, iš dalies pagrįsta – 5 balai, pagrįsta – 10 balų);</a:t>
            </a:r>
          </a:p>
          <a:p>
            <a:r>
              <a:rPr lang="lt-LT" dirty="0"/>
              <a:t>Galutiniai naudos gavėjai yra Visagino gyventojai ir tikslinės grupės: (suplanuotas įtraukti dalyvių skaičius daugiau kaip 10 - skiriama 10 balų, suplanuotas įtraukti dalyvių skaičius ne mažiau kaip 10 – skiriama 9 balai, suplanuotas įtraukti dalyvių skaičius ne mažiau kaip 8 – skiriama 8 balai);</a:t>
            </a:r>
          </a:p>
          <a:p>
            <a:r>
              <a:rPr lang="lt-LT" dirty="0"/>
              <a:t>Lėšos yra pagrįstos (naudos atitiktis sąnaudoms) (nepagrįsta – 0 balų, iš dalies pagrįsta – 5 balai, pagrįsta – 10 balų);</a:t>
            </a:r>
          </a:p>
          <a:p>
            <a:r>
              <a:rPr lang="lt-LT" dirty="0"/>
              <a:t>Pareiškėjo ir partnerio indėlis yra didesnis, nei 8 proc.: jei planuojamas indėlis 10 proc. ir daugiau – 10 balų, jei planuojamas indėlis 9 proc. – 8 balai, jei planuojamas indėlis 8 proc. – 0 balų.</a:t>
            </a:r>
          </a:p>
          <a:p>
            <a:r>
              <a:rPr lang="lt-LT" dirty="0"/>
              <a:t>Pasiūlymą numatoma įgyvendinti su NVO partneriu: skiriama 10 balų.</a:t>
            </a:r>
          </a:p>
          <a:p>
            <a:endParaRPr lang="lt-LT" dirty="0"/>
          </a:p>
        </p:txBody>
      </p:sp>
    </p:spTree>
    <p:extLst>
      <p:ext uri="{BB962C8B-B14F-4D97-AF65-F5344CB8AC3E}">
        <p14:creationId xmlns:p14="http://schemas.microsoft.com/office/powerpoint/2010/main" val="25645541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urinio vietos rezervavimo ženklas 2"/>
          <p:cNvSpPr txBox="1">
            <a:spLocks/>
          </p:cNvSpPr>
          <p:nvPr/>
        </p:nvSpPr>
        <p:spPr>
          <a:xfrm>
            <a:off x="457200" y="2603716"/>
            <a:ext cx="8229600" cy="163359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96888" fontAlgn="base">
              <a:spcBef>
                <a:spcPct val="0"/>
              </a:spcBef>
              <a:spcAft>
                <a:spcPct val="0"/>
              </a:spcAft>
              <a:buNone/>
            </a:pPr>
            <a:r>
              <a:rPr lang="en-US" altLang="lt-LT" sz="2400" b="1" dirty="0">
                <a:solidFill>
                  <a:srgbClr val="767676"/>
                </a:solidFill>
                <a:latin typeface="Calibri" pitchFamily="34" charset="0"/>
                <a:ea typeface="MS PGothic" pitchFamily="34" charset="-128"/>
              </a:rPr>
              <a:t>A</a:t>
            </a:r>
            <a:r>
              <a:rPr lang="lt-LT" altLang="lt-LT" sz="2400" b="1" dirty="0">
                <a:solidFill>
                  <a:srgbClr val="767676"/>
                </a:solidFill>
                <a:latin typeface="Calibri" pitchFamily="34" charset="0"/>
                <a:ea typeface="MS PGothic" pitchFamily="34" charset="-128"/>
              </a:rPr>
              <a:t>ČIŪ UŽ DĖMESĮ </a:t>
            </a:r>
            <a:r>
              <a:rPr lang="en-US" altLang="lt-LT" sz="2400" b="1" dirty="0">
                <a:solidFill>
                  <a:srgbClr val="767676"/>
                </a:solidFill>
                <a:latin typeface="Calibri" pitchFamily="34" charset="0"/>
                <a:ea typeface="MS PGothic" pitchFamily="34" charset="-128"/>
              </a:rPr>
              <a:t>!</a:t>
            </a:r>
            <a:endParaRPr lang="lt-LT" sz="2400" b="1" dirty="0"/>
          </a:p>
        </p:txBody>
      </p:sp>
    </p:spTree>
    <p:extLst>
      <p:ext uri="{BB962C8B-B14F-4D97-AF65-F5344CB8AC3E}">
        <p14:creationId xmlns:p14="http://schemas.microsoft.com/office/powerpoint/2010/main" val="3901960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345" y="335446"/>
            <a:ext cx="7800975" cy="539197"/>
          </a:xfrm>
        </p:spPr>
        <p:txBody>
          <a:bodyPr/>
          <a:lstStyle/>
          <a:p>
            <a:r>
              <a:rPr lang="lt-LT" dirty="0"/>
              <a:t>Tikslas</a:t>
            </a:r>
          </a:p>
        </p:txBody>
      </p:sp>
      <p:sp>
        <p:nvSpPr>
          <p:cNvPr id="3" name="Content Placeholder 2"/>
          <p:cNvSpPr>
            <a:spLocks noGrp="1"/>
          </p:cNvSpPr>
          <p:nvPr>
            <p:ph idx="1"/>
          </p:nvPr>
        </p:nvSpPr>
        <p:spPr>
          <a:xfrm>
            <a:off x="637346" y="1298713"/>
            <a:ext cx="8824706" cy="4956313"/>
          </a:xfrm>
        </p:spPr>
        <p:txBody>
          <a:bodyPr>
            <a:noAutofit/>
          </a:bodyPr>
          <a:lstStyle/>
          <a:p>
            <a:r>
              <a:rPr lang="lt-LT" b="1" dirty="0"/>
              <a:t>Sukurti naujas, plėtoti esamas bei teikti socialines ir sociokultūrines paslaugas socialinę atskirtį patiriančių darbingo amžiaus Visagino miesto gyventojų socialinei atskirčiai mažinti.</a:t>
            </a:r>
          </a:p>
          <a:p>
            <a:r>
              <a:rPr lang="lt-LT" dirty="0"/>
              <a:t>Pagal tikslą numatomos remti veiklos:</a:t>
            </a:r>
          </a:p>
          <a:p>
            <a:r>
              <a:rPr lang="lt-LT" dirty="0"/>
              <a:t>1.1. bendrųjų socialinių paslaugų (pvz., </a:t>
            </a:r>
            <a:r>
              <a:rPr lang="lt-LT" i="1" dirty="0"/>
              <a:t>maitinimo, transporto, asmeninės higienos ir priežiūros paslaugų organizavimo, sociokultūrinių, </a:t>
            </a:r>
            <a:r>
              <a:rPr lang="lt-LT" i="1" dirty="0" err="1"/>
              <a:t>savipagalbos</a:t>
            </a:r>
            <a:r>
              <a:rPr lang="lt-LT" i="1" dirty="0"/>
              <a:t> grupių), </a:t>
            </a:r>
            <a:r>
              <a:rPr lang="lt-LT" dirty="0"/>
              <a:t>specialiųjų socialinės priežiūros paslaugų </a:t>
            </a:r>
            <a:r>
              <a:rPr lang="lt-LT" i="1" dirty="0"/>
              <a:t>(pagalbos į namus, psichosocialinės ir intensyvios krizių įveikimo pagalbos, socialinių įgūdžių ugdymo ir palaikymo) </a:t>
            </a:r>
            <a:r>
              <a:rPr lang="lt-LT" dirty="0"/>
              <a:t>ir kitų reikalingų paslaugų</a:t>
            </a:r>
            <a:r>
              <a:rPr lang="lt-LT" i="1" dirty="0"/>
              <a:t> </a:t>
            </a:r>
            <a:r>
              <a:rPr lang="lt-LT" dirty="0"/>
              <a:t>socialinę atskirtį patiriantiems gyventojams teikimas; </a:t>
            </a:r>
          </a:p>
          <a:p>
            <a:r>
              <a:rPr lang="lt-LT" dirty="0"/>
              <a:t>1.2. informacijos apie įvairiose organizacijose prieinamas socialines ir kitas reikalingas paslaugas sklaida socialinę atskirtį patiriantiems gyventojams ir tarpininkavimas šias paslaugas gaunant;</a:t>
            </a:r>
          </a:p>
          <a:p>
            <a:r>
              <a:rPr lang="lt-LT" dirty="0"/>
              <a:t>2. Bendradarbiavimo ir informacijos sklaidos tinklų, reikalingų veiklų vykdymui, vietos plėtros strategijos ir (ar) jai įgyvendinti skirtų projektų tikslų pasiekimui užtikrinti, kūrimas ir palaikymas;</a:t>
            </a:r>
          </a:p>
          <a:p>
            <a:r>
              <a:rPr lang="lt-LT" dirty="0"/>
              <a:t>3. Gyventojų savanoriškos veiklos skatinimas, atlikimo organizavimas ir savanorių mokymas, remiama tiek, kiek reikalinga veiklomis vykdyti</a:t>
            </a:r>
            <a:endParaRPr lang="lt-LT" dirty="0"/>
          </a:p>
        </p:txBody>
      </p:sp>
    </p:spTree>
    <p:extLst>
      <p:ext uri="{BB962C8B-B14F-4D97-AF65-F5344CB8AC3E}">
        <p14:creationId xmlns:p14="http://schemas.microsoft.com/office/powerpoint/2010/main" val="45289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842" y="320537"/>
            <a:ext cx="7800975" cy="594899"/>
          </a:xfrm>
        </p:spPr>
        <p:txBody>
          <a:bodyPr/>
          <a:lstStyle/>
          <a:p>
            <a:r>
              <a:rPr lang="lt-LT" dirty="0"/>
              <a:t>Numatyti veiksmai</a:t>
            </a:r>
          </a:p>
        </p:txBody>
      </p:sp>
      <p:sp>
        <p:nvSpPr>
          <p:cNvPr id="3" name="Content Placeholder 2"/>
          <p:cNvSpPr>
            <a:spLocks noGrp="1"/>
          </p:cNvSpPr>
          <p:nvPr>
            <p:ph idx="1"/>
          </p:nvPr>
        </p:nvSpPr>
        <p:spPr>
          <a:xfrm>
            <a:off x="331304" y="1126435"/>
            <a:ext cx="9305513" cy="5393635"/>
          </a:xfrm>
        </p:spPr>
        <p:txBody>
          <a:bodyPr>
            <a:noAutofit/>
          </a:bodyPr>
          <a:lstStyle/>
          <a:p>
            <a:pPr marL="371475" indent="-371475">
              <a:buFont typeface="+mj-lt"/>
              <a:buAutoNum type="arabicPeriod"/>
            </a:pPr>
            <a:r>
              <a:rPr lang="lt-LT" sz="1600" dirty="0"/>
              <a:t>Teikti bendrąsias ir specialiąsias socialines paslaugas (asmeninės higienos ir priežiūros paslaugų organizavimo, pagalbos į namus, psichosocialinės pagalbos, socialinių įgūdžių ugdymo ir palaikymo ir kt.) socialinę atskirtį patiriantiems darbingiems Visagino miesto gyventojams (remiama pagal Aprašo 10.1.1. punktą). </a:t>
            </a:r>
          </a:p>
          <a:p>
            <a:pPr marL="371475" indent="-371475">
              <a:buFont typeface="+mj-lt"/>
              <a:buAutoNum type="arabicPeriod"/>
            </a:pPr>
            <a:r>
              <a:rPr lang="lt-LT" sz="1600" dirty="0"/>
              <a:t>Sukurti ir įgyvendinti socialinių įgūdžių tobulinimo programas tikslinėms gyventojų grupėms, siekiant ugdyti bendravimo, namų ūkio tvarkymo, higienos, šeimos finansų valdymo, pozityvaus vaikų auklėjimo ir pan. gebėjimus (pagal Aprašo 10.1.1. punktą). </a:t>
            </a:r>
          </a:p>
          <a:p>
            <a:pPr marL="371475" indent="-371475">
              <a:buFont typeface="+mj-lt"/>
              <a:buAutoNum type="arabicPeriod"/>
            </a:pPr>
            <a:r>
              <a:rPr lang="lt-LT" sz="1600" dirty="0"/>
              <a:t>Sukurti ir teikti paslaugas (atokvėpio, konsultavimo, informavimo, bendravimo) darbingo amžiaus socialinę atskirtį patiriančioms mamoms, siekiant didinti jų integraciją, mažinti izoliaciją, didinti savirealizaciją bei pasirengimą grįžti į darbo rinką (pagal Aprašo 10.1.1. punktą).</a:t>
            </a:r>
          </a:p>
          <a:p>
            <a:pPr marL="371475" indent="-371475">
              <a:buFont typeface="+mj-lt"/>
              <a:buAutoNum type="arabicPeriod"/>
            </a:pPr>
            <a:r>
              <a:rPr lang="lt-LT" sz="1600" dirty="0"/>
              <a:t>Teikti informavimo ir tarpininkavimo paslaugas gaunant bendrąsias ir specialiąsias socialines paslaugas, sukuriant ir palaikant nevyriausybinių organizacijų, teikiančių tokias paslaugas, </a:t>
            </a:r>
            <a:r>
              <a:rPr lang="lt-LT" sz="1600" dirty="0" err="1"/>
              <a:t>tinklaveiką</a:t>
            </a:r>
            <a:r>
              <a:rPr lang="lt-LT" sz="1600" dirty="0"/>
              <a:t> (pagal Aprašo 10.1.2. punktą).</a:t>
            </a:r>
          </a:p>
          <a:p>
            <a:pPr marL="371475" indent="-371475">
              <a:buFont typeface="+mj-lt"/>
              <a:buAutoNum type="arabicPeriod"/>
            </a:pPr>
            <a:r>
              <a:rPr lang="lt-LT" sz="1600" dirty="0"/>
              <a:t>Organizuoti krizių įveikimo paslaugoms teikti </a:t>
            </a:r>
            <a:r>
              <a:rPr lang="lt-LT" sz="1600" dirty="0" err="1"/>
              <a:t>savanorystės</a:t>
            </a:r>
            <a:r>
              <a:rPr lang="lt-LT" sz="1600" dirty="0"/>
              <a:t> pagrindu veikiančias </a:t>
            </a:r>
            <a:r>
              <a:rPr lang="lt-LT" sz="1600" dirty="0" err="1"/>
              <a:t>savipagalbos</a:t>
            </a:r>
            <a:r>
              <a:rPr lang="lt-LT" sz="1600" dirty="0"/>
              <a:t> grupes, siekiant mažinti darbingų asmenų socialinę atskirtį (pagal Aprašo 10.1.1. punktą).</a:t>
            </a:r>
          </a:p>
          <a:p>
            <a:pPr marL="371475" indent="-371475">
              <a:buFont typeface="+mj-lt"/>
              <a:buAutoNum type="arabicPeriod"/>
            </a:pPr>
            <a:r>
              <a:rPr lang="lt-LT" sz="1600" dirty="0"/>
              <a:t>Sukurti ir įgyvendinti valstybinės kalbos įgūdžių tobulinimo programą, skirtą tikslinės grupės asmenims, kurie dėl nepakankamų valstybinės kalbos įgūdžių turi mažesnes bendravimo, asmenybės tobulinimo bei įsidarbinimo galimybes ir patiria socialinę izoliaciją (pagal Aprašo 10.1.1. punktą).</a:t>
            </a:r>
          </a:p>
          <a:p>
            <a:pPr marL="371475" indent="-371475">
              <a:buFont typeface="+mj-lt"/>
              <a:buAutoNum type="arabicPeriod"/>
            </a:pPr>
            <a:r>
              <a:rPr lang="lt-LT" sz="1600" dirty="0"/>
              <a:t>Organizuoti edukacines-pažintines programas tautinių mažumų savirealizacijai ir savitumui atskleisti, siekiant didinti </a:t>
            </a:r>
            <a:r>
              <a:rPr lang="lt-LT" sz="1600" dirty="0" err="1"/>
              <a:t>marginalių</a:t>
            </a:r>
            <a:r>
              <a:rPr lang="lt-LT" sz="1600" dirty="0"/>
              <a:t> bendruomenės grupių integraciją (pagal Aprašo 10.1.1. punktą).</a:t>
            </a:r>
          </a:p>
        </p:txBody>
      </p:sp>
    </p:spTree>
    <p:extLst>
      <p:ext uri="{BB962C8B-B14F-4D97-AF65-F5344CB8AC3E}">
        <p14:creationId xmlns:p14="http://schemas.microsoft.com/office/powerpoint/2010/main" val="3079935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347" y="337103"/>
            <a:ext cx="8436251" cy="476457"/>
          </a:xfrm>
        </p:spPr>
        <p:txBody>
          <a:bodyPr>
            <a:normAutofit/>
          </a:bodyPr>
          <a:lstStyle/>
          <a:p>
            <a:r>
              <a:rPr lang="lt-LT" dirty="0"/>
              <a:t>Bendrosios socialinės paslaugos</a:t>
            </a:r>
          </a:p>
        </p:txBody>
      </p:sp>
      <p:sp>
        <p:nvSpPr>
          <p:cNvPr id="3" name="Content Placeholder 2"/>
          <p:cNvSpPr>
            <a:spLocks noGrp="1"/>
          </p:cNvSpPr>
          <p:nvPr>
            <p:ph idx="1"/>
          </p:nvPr>
        </p:nvSpPr>
        <p:spPr>
          <a:xfrm>
            <a:off x="637347" y="1391479"/>
            <a:ext cx="8678931" cy="3909392"/>
          </a:xfrm>
        </p:spPr>
        <p:txBody>
          <a:bodyPr>
            <a:normAutofit/>
          </a:bodyPr>
          <a:lstStyle/>
          <a:p>
            <a:r>
              <a:rPr lang="lt-LT" sz="2000" dirty="0"/>
              <a:t>Bendrosioms socialinėms paslaugoms priskiriamos informavimo, konsultavimo, tarpininkavimo ir atstovavimo, sociokultūrinės paslaugos, transporto organizavimo, maitinimo organizavimo, aprūpinimo būtiniausiais drabužiais ir avalyne bei kitos paslaugos.</a:t>
            </a:r>
          </a:p>
          <a:p>
            <a:r>
              <a:rPr lang="lt-LT" sz="2000" dirty="0"/>
              <a:t>Bendrąsias socialines paslaugas, socialinę priežiūrą teikia tos socialinių paslaugų įstaigos, kurių veiklos sritis yra socialinių paslaugų teikimas ir kurių teikiamos socialinės paslaugos atitinka teisės aktų reglamentuotus bendrosioms socialinėms paslaugoms, socialinei priežiūrai keliamus reikalavimus.</a:t>
            </a:r>
            <a:endParaRPr lang="lt-LT" sz="2000" dirty="0"/>
          </a:p>
        </p:txBody>
      </p:sp>
    </p:spTree>
    <p:extLst>
      <p:ext uri="{BB962C8B-B14F-4D97-AF65-F5344CB8AC3E}">
        <p14:creationId xmlns:p14="http://schemas.microsoft.com/office/powerpoint/2010/main" val="4280127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9" y="306457"/>
            <a:ext cx="8145532" cy="605666"/>
          </a:xfrm>
        </p:spPr>
        <p:txBody>
          <a:bodyPr/>
          <a:lstStyle/>
          <a:p>
            <a:r>
              <a:rPr lang="lt-LT" dirty="0"/>
              <a:t>Specialiosios paslaugos</a:t>
            </a:r>
          </a:p>
        </p:txBody>
      </p:sp>
      <p:sp>
        <p:nvSpPr>
          <p:cNvPr id="3" name="Content Placeholder 2"/>
          <p:cNvSpPr>
            <a:spLocks noGrp="1"/>
          </p:cNvSpPr>
          <p:nvPr>
            <p:ph idx="1"/>
          </p:nvPr>
        </p:nvSpPr>
        <p:spPr/>
        <p:txBody>
          <a:bodyPr>
            <a:normAutofit/>
          </a:bodyPr>
          <a:lstStyle/>
          <a:p>
            <a:r>
              <a:rPr lang="lt-LT" sz="2000" dirty="0"/>
              <a:t>Specialiosios socialinės paslaugos teikiamos asmeniui (šeimai), kurio gebėjimams savarankiškai rūpintis asmeniniu (šeimos) gyvenimu ir dalyvauti visuomenės gyvenime ugdyti ar kompensuoti bendrųjų socialinių paslaugų nepakanka. </a:t>
            </a:r>
          </a:p>
          <a:p>
            <a:r>
              <a:rPr lang="lt-LT" sz="2000" b="1" dirty="0"/>
              <a:t>Tai socialinė priežiūra ir socialinė globa.</a:t>
            </a:r>
            <a:endParaRPr lang="lt-LT" sz="2000" b="1" dirty="0"/>
          </a:p>
        </p:txBody>
      </p:sp>
    </p:spTree>
    <p:extLst>
      <p:ext uri="{BB962C8B-B14F-4D97-AF65-F5344CB8AC3E}">
        <p14:creationId xmlns:p14="http://schemas.microsoft.com/office/powerpoint/2010/main" val="2456718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276" y="335654"/>
            <a:ext cx="8786191" cy="525738"/>
          </a:xfrm>
        </p:spPr>
        <p:txBody>
          <a:bodyPr>
            <a:normAutofit/>
          </a:bodyPr>
          <a:lstStyle/>
          <a:p>
            <a:r>
              <a:rPr lang="lt-LT" sz="2925" dirty="0"/>
              <a:t>Tikslinė grupė – socialinę atskirtį patiriantys gyventojai</a:t>
            </a:r>
          </a:p>
        </p:txBody>
      </p:sp>
      <p:sp>
        <p:nvSpPr>
          <p:cNvPr id="3" name="Content Placeholder 2"/>
          <p:cNvSpPr>
            <a:spLocks noGrp="1"/>
          </p:cNvSpPr>
          <p:nvPr>
            <p:ph idx="1"/>
          </p:nvPr>
        </p:nvSpPr>
        <p:spPr>
          <a:xfrm>
            <a:off x="635276" y="1205949"/>
            <a:ext cx="8786191" cy="4831454"/>
          </a:xfrm>
        </p:spPr>
        <p:txBody>
          <a:bodyPr>
            <a:noAutofit/>
          </a:bodyPr>
          <a:lstStyle/>
          <a:p>
            <a:r>
              <a:rPr lang="lt-LT" sz="2000" dirty="0"/>
              <a:t>daugiavaikių šeimų nariai (tėvai, jų vaikai ir įvaikiai,), motinos (tėvai), vienos (-i) auginančios (-</a:t>
            </a:r>
            <a:r>
              <a:rPr lang="lt-LT" sz="2000" dirty="0" err="1"/>
              <a:t>ys</a:t>
            </a:r>
            <a:r>
              <a:rPr lang="lt-LT" sz="2000" dirty="0"/>
              <a:t>) vaiką (-</a:t>
            </a:r>
            <a:r>
              <a:rPr lang="lt-LT" sz="2000" dirty="0" err="1"/>
              <a:t>us</a:t>
            </a:r>
            <a:r>
              <a:rPr lang="lt-LT" sz="2000" dirty="0"/>
              <a:t>) iki 14 metų;</a:t>
            </a:r>
          </a:p>
          <a:p>
            <a:r>
              <a:rPr lang="lt-LT" sz="2000" dirty="0"/>
              <a:t>likę be tėvų globos vaikai (t. y. vaikai iki 18 metų, kuriems yra nustatyta laikinoji ar nuolatinė globa (rūpyba);</a:t>
            </a:r>
          </a:p>
          <a:p>
            <a:r>
              <a:rPr lang="lt-LT" sz="2000" dirty="0"/>
              <a:t>socialinės rizikos vaikai (t. y. vaikai iki 18 metų, kurie valkatauja, elgetauja, nelanko mokyklos ar turi elgesio problemų mokykloje, piktnaudžiauja alkoholiu, narkotinėmis, psichotropinėmis ar toksinėmis medžiagomis, yra priklausomi nuo azartinių lošimų, yra įsitraukę ar linkę įsitraukti į nusikalstamą veiklą, yra patyrę ar kuriems kyla pavojus patirti psichologinę, fizinę ar seksualinę prievartą, smurtą šeimoje);</a:t>
            </a:r>
          </a:p>
          <a:p>
            <a:r>
              <a:rPr lang="lt-LT" sz="2000" dirty="0"/>
              <a:t>socialinės rizikos suaugę asmenys (elgetauja, valkatauja, piktnaudžiauja alkoholiu, narkotinėmis, psichotropinėmis ar toksinėmis medžiagomis, yra priklausomi nuo azartinių lošimų, ir pan.) ir jų šeimos nariai;</a:t>
            </a:r>
          </a:p>
          <a:p>
            <a:r>
              <a:rPr lang="lt-LT" sz="2000" dirty="0"/>
              <a:t>socialinės rizikos šeimos;</a:t>
            </a:r>
          </a:p>
          <a:p>
            <a:r>
              <a:rPr lang="lt-LT" sz="2000" dirty="0"/>
              <a:t>vaikų socialinės globos namų, šeimynų auklėtiniai (iki 29 metų);</a:t>
            </a:r>
          </a:p>
        </p:txBody>
      </p:sp>
    </p:spTree>
    <p:extLst>
      <p:ext uri="{BB962C8B-B14F-4D97-AF65-F5344CB8AC3E}">
        <p14:creationId xmlns:p14="http://schemas.microsoft.com/office/powerpoint/2010/main" val="825760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170" y="330476"/>
            <a:ext cx="8786191" cy="504411"/>
          </a:xfrm>
        </p:spPr>
        <p:txBody>
          <a:bodyPr>
            <a:normAutofit/>
          </a:bodyPr>
          <a:lstStyle/>
          <a:p>
            <a:r>
              <a:rPr lang="lt-LT" sz="2925" dirty="0"/>
              <a:t>Tikslinė grupė – socialinę atskirtį patiriantys gyventojai</a:t>
            </a:r>
            <a:endParaRPr lang="lt-LT" sz="2925" dirty="0"/>
          </a:p>
        </p:txBody>
      </p:sp>
      <p:sp>
        <p:nvSpPr>
          <p:cNvPr id="3" name="Content Placeholder 2"/>
          <p:cNvSpPr>
            <a:spLocks noGrp="1"/>
          </p:cNvSpPr>
          <p:nvPr>
            <p:ph idx="1"/>
          </p:nvPr>
        </p:nvSpPr>
        <p:spPr>
          <a:xfrm>
            <a:off x="477078" y="1007165"/>
            <a:ext cx="8987459" cy="5711687"/>
          </a:xfrm>
        </p:spPr>
        <p:txBody>
          <a:bodyPr>
            <a:noAutofit/>
          </a:bodyPr>
          <a:lstStyle/>
          <a:p>
            <a:r>
              <a:rPr lang="lt-LT" dirty="0"/>
              <a:t>asmenys ir šeimos, kuriems yra teikiama socialinė parama (pvz., socialinės pašalpos ar šildymo, vandens kompensacijos);</a:t>
            </a:r>
          </a:p>
          <a:p>
            <a:r>
              <a:rPr lang="lt-LT" dirty="0"/>
              <a:t>pabėgėliai;</a:t>
            </a:r>
          </a:p>
          <a:p>
            <a:r>
              <a:rPr lang="lt-LT" dirty="0"/>
              <a:t>neįgalieji ir jų šeimos nariai; </a:t>
            </a:r>
          </a:p>
          <a:p>
            <a:r>
              <a:rPr lang="lt-LT" dirty="0"/>
              <a:t>senatvės pensijos amžiaus asmenys, kurie yra netekę gebėjimų savarankiškai rūpintis asmeniniu gyvenimu;</a:t>
            </a:r>
          </a:p>
          <a:p>
            <a:r>
              <a:rPr lang="lt-LT" dirty="0"/>
              <a:t>smurto artimoje aplinkoje, prekybos žmonėmis ar kitokių nusikaltimų asmeniui aukos ir jų šeimos nariai;</a:t>
            </a:r>
          </a:p>
          <a:p>
            <a:r>
              <a:rPr lang="lt-LT" dirty="0"/>
              <a:t>asmenys, besinaudojantys apgyvendinimo savarankiško gyvenimo namuose, nakvynės namuose ar krizių centruose paslaugomis, ir jų šeimos nariai;</a:t>
            </a:r>
          </a:p>
          <a:p>
            <a:r>
              <a:rPr lang="lt-LT" dirty="0"/>
              <a:t>asmenys, sergantys priklausomybės ligomis, ir jų šeimos nariai;</a:t>
            </a:r>
          </a:p>
          <a:p>
            <a:r>
              <a:rPr lang="lt-LT" dirty="0"/>
              <a:t>asmenys, grįžę iš įkalinimo įstaigų, ir jų šeimos nariai;</a:t>
            </a:r>
          </a:p>
          <a:p>
            <a:r>
              <a:rPr lang="lt-LT" dirty="0"/>
              <a:t>nepilnamečiai, kuriems yra ar buvo skirtos vaiko minimalios ir vidutinės priežiūros priemonės, ir jų šeimos nariai;</a:t>
            </a:r>
          </a:p>
          <a:p>
            <a:r>
              <a:rPr lang="lt-LT" dirty="0"/>
              <a:t>tautinėms mažumoms priklausantys asmenys, kurie nemoka valstybinės kalbos arba kurie moka valstybinę kalbą ne aukštesniu kaip pradedančio vartotojo (A1 ar A2) lygiu;</a:t>
            </a:r>
          </a:p>
          <a:p>
            <a:r>
              <a:rPr lang="lt-LT" dirty="0"/>
              <a:t>asmenys, prižiūrintys (slaugantys) sunkią negalią turintį šeimos narį;</a:t>
            </a:r>
          </a:p>
          <a:p>
            <a:endParaRPr lang="lt-LT" dirty="0"/>
          </a:p>
        </p:txBody>
      </p:sp>
    </p:spTree>
    <p:extLst>
      <p:ext uri="{BB962C8B-B14F-4D97-AF65-F5344CB8AC3E}">
        <p14:creationId xmlns:p14="http://schemas.microsoft.com/office/powerpoint/2010/main" val="140287502"/>
      </p:ext>
    </p:extLst>
  </p:cSld>
  <p:clrMapOvr>
    <a:masterClrMapping/>
  </p:clrMapOvr>
</p:sld>
</file>

<file path=ppt/theme/theme1.xml><?xml version="1.0" encoding="utf-8"?>
<a:theme xmlns:a="http://schemas.openxmlformats.org/drawingml/2006/main" name="Fin MIn titulinis">
  <a:themeElements>
    <a:clrScheme name="FIMIN">
      <a:dk1>
        <a:srgbClr val="827573"/>
      </a:dk1>
      <a:lt1>
        <a:srgbClr val="FFFFFF"/>
      </a:lt1>
      <a:dk2>
        <a:srgbClr val="827573"/>
      </a:dk2>
      <a:lt2>
        <a:srgbClr val="E2DDDB"/>
      </a:lt2>
      <a:accent1>
        <a:srgbClr val="2A57A3"/>
      </a:accent1>
      <a:accent2>
        <a:srgbClr val="E2DDDB"/>
      </a:accent2>
      <a:accent3>
        <a:srgbClr val="827573"/>
      </a:accent3>
      <a:accent4>
        <a:srgbClr val="E2DDDB"/>
      </a:accent4>
      <a:accent5>
        <a:srgbClr val="FFCC00"/>
      </a:accent5>
      <a:accent6>
        <a:srgbClr val="2A57A3"/>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n MIn" id="{3D01923E-6B55-45DF-A1C7-613873B7B2F0}" vid="{420D04CA-D0BA-4BA0-94CA-232FF5AB0EB0}"/>
    </a:ext>
  </a:extLst>
</a:theme>
</file>

<file path=ppt/theme/theme2.xml><?xml version="1.0" encoding="utf-8"?>
<a:theme xmlns:a="http://schemas.openxmlformats.org/drawingml/2006/main" name="Teksto skaidrė">
  <a:themeElements>
    <a:clrScheme name="FIMIN">
      <a:dk1>
        <a:srgbClr val="827573"/>
      </a:dk1>
      <a:lt1>
        <a:srgbClr val="FFFFFF"/>
      </a:lt1>
      <a:dk2>
        <a:srgbClr val="827573"/>
      </a:dk2>
      <a:lt2>
        <a:srgbClr val="E2DDDB"/>
      </a:lt2>
      <a:accent1>
        <a:srgbClr val="BFBFBF"/>
      </a:accent1>
      <a:accent2>
        <a:srgbClr val="999999"/>
      </a:accent2>
      <a:accent3>
        <a:srgbClr val="666666"/>
      </a:accent3>
      <a:accent4>
        <a:srgbClr val="2A57A3"/>
      </a:accent4>
      <a:accent5>
        <a:srgbClr val="FFCC00"/>
      </a:accent5>
      <a:accent6>
        <a:srgbClr val="6D95D9"/>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Galtuinė skaidrė">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TotalTime>
  <Words>3981</Words>
  <Application>Microsoft Office PowerPoint</Application>
  <PresentationFormat>A4 Paper (210x297 mm)</PresentationFormat>
  <Paragraphs>265</Paragraphs>
  <Slides>35</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35</vt:i4>
      </vt:variant>
    </vt:vector>
  </HeadingPairs>
  <TitlesOfParts>
    <vt:vector size="43" baseType="lpstr">
      <vt:lpstr>MS PGothic</vt:lpstr>
      <vt:lpstr>Arial</vt:lpstr>
      <vt:lpstr>Calibri</vt:lpstr>
      <vt:lpstr>Calibri Light</vt:lpstr>
      <vt:lpstr>Times New Roman</vt:lpstr>
      <vt:lpstr>Fin MIn titulinis</vt:lpstr>
      <vt:lpstr>Teksto skaidrė</vt:lpstr>
      <vt:lpstr>Galtuinė skaidrė</vt:lpstr>
      <vt:lpstr>VISAGINO M. VIETOS PLĖTROS STRATEGIJOS 2016-2022 M. ĮGYVENDINIMO PROJEKTINIŲ PASIŪLYMŲ TEIKIMAS: 1 TIKSLAS</vt:lpstr>
      <vt:lpstr>Svarbūs dokumentai</vt:lpstr>
      <vt:lpstr>Procedūros</vt:lpstr>
      <vt:lpstr>Tikslas</vt:lpstr>
      <vt:lpstr>Numatyti veiksmai</vt:lpstr>
      <vt:lpstr>Bendrosios socialinės paslaugos</vt:lpstr>
      <vt:lpstr>Specialiosios paslaugos</vt:lpstr>
      <vt:lpstr>Tikslinė grupė – socialinę atskirtį patiriantys gyventojai</vt:lpstr>
      <vt:lpstr>Tikslinė grupė – socialinę atskirtį patiriantys gyventojai</vt:lpstr>
      <vt:lpstr>Pareiškėjai</vt:lpstr>
      <vt:lpstr>Partneriai</vt:lpstr>
      <vt:lpstr>Finansavimas</vt:lpstr>
      <vt:lpstr>Nefinansuojama</vt:lpstr>
      <vt:lpstr>Ką reikia pasiekti?</vt:lpstr>
      <vt:lpstr>Socialinė atskirtis sumažėjo, jei</vt:lpstr>
      <vt:lpstr>Socialinė atskirtis sumažėjo, jei...</vt:lpstr>
      <vt:lpstr>Paraiškų pildymas</vt:lpstr>
      <vt:lpstr>Priedai</vt:lpstr>
      <vt:lpstr>PowerPoint Presentation</vt:lpstr>
      <vt:lpstr>Reikalavimai projektams</vt:lpstr>
      <vt:lpstr>Netinkama finansuoti</vt:lpstr>
      <vt:lpstr>Bendrosios finansavimo taisyklės</vt:lpstr>
      <vt:lpstr>Pareiškėjo ir partnerio indėlis</vt:lpstr>
      <vt:lpstr>Projektų įgyvendinimo reikalavimai</vt:lpstr>
      <vt:lpstr>Tinkamos finansuoti išlaidos</vt:lpstr>
      <vt:lpstr>Tinkamos finansuoti išlaidos</vt:lpstr>
      <vt:lpstr>Tinkamos finansuoti išlaidos</vt:lpstr>
      <vt:lpstr>Tinkamos finansuoti išlaidos</vt:lpstr>
      <vt:lpstr>Tinkamos finansuoti išlaidos</vt:lpstr>
      <vt:lpstr>Tinkamos finansuoti išlaidos</vt:lpstr>
      <vt:lpstr>Būtinasis viešinimas</vt:lpstr>
      <vt:lpstr>Vertinimas</vt:lpstr>
      <vt:lpstr>Administracinės atitikties</vt:lpstr>
      <vt:lpstr>Naudos ir kokybės vertinimas (balai)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Samsung</cp:lastModifiedBy>
  <cp:revision>26</cp:revision>
  <dcterms:created xsi:type="dcterms:W3CDTF">2015-10-26T11:19:59Z</dcterms:created>
  <dcterms:modified xsi:type="dcterms:W3CDTF">2017-02-08T15:06:24Z</dcterms:modified>
</cp:coreProperties>
</file>